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Documento_de_Microsoft_Word1.docx"/></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Documento_de_Microsoft_Word2.docx"/></Relationships>
</file>

<file path=ppt/slides/_rels/slide4.xml.rels><?xml version="1.0" encoding="UTF-8" standalone="yes"?>
<Relationships xmlns="http://schemas.openxmlformats.org/package/2006/relationships"><Relationship Id="rId3" Type="http://schemas.openxmlformats.org/officeDocument/2006/relationships/hyperlink" Target="http://www.kico4u.de/english/uebungen/reportedspeech/statements.htm" TargetMode="External"/><Relationship Id="rId7" Type="http://schemas.openxmlformats.org/officeDocument/2006/relationships/hyperlink" Target="http://www.englisch-hilfen.de/en/exercises/reported_speech/commands.htm" TargetMode="External"/><Relationship Id="rId2" Type="http://schemas.openxmlformats.org/officeDocument/2006/relationships/hyperlink" Target="http://www.redcamelot.com/camelot/exercises/SEPT26/Grammar/Reported%20Speech/Level%201.a.htm" TargetMode="External"/><Relationship Id="rId1" Type="http://schemas.openxmlformats.org/officeDocument/2006/relationships/slideLayout" Target="../slideLayouts/slideLayout2.xml"/><Relationship Id="rId6" Type="http://schemas.openxmlformats.org/officeDocument/2006/relationships/hyperlink" Target="http://www.e-grammar.org/reported-speech/test2-exercise2/" TargetMode="External"/><Relationship Id="rId5" Type="http://schemas.openxmlformats.org/officeDocument/2006/relationships/hyperlink" Target="http://www.englisch-hilfen.de/en/exercises/reported_speech/questions.htm" TargetMode="External"/><Relationship Id="rId4" Type="http://schemas.openxmlformats.org/officeDocument/2006/relationships/hyperlink" Target="http://a4esl.org/q/h/9901/tm-reported1.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58148" y="218939"/>
            <a:ext cx="8915399" cy="759855"/>
          </a:xfrm>
        </p:spPr>
        <p:txBody>
          <a:bodyPr>
            <a:normAutofit fontScale="90000"/>
          </a:bodyPr>
          <a:lstStyle/>
          <a:p>
            <a:pPr algn="ctr"/>
            <a:r>
              <a:rPr lang="es-ES" dirty="0"/>
              <a:t/>
            </a:r>
            <a:br>
              <a:rPr lang="es-ES" dirty="0"/>
            </a:br>
            <a:r>
              <a:rPr lang="en-US" b="1" dirty="0"/>
              <a:t>Reported Speech</a:t>
            </a:r>
            <a:endParaRPr lang="en-US" dirty="0"/>
          </a:p>
        </p:txBody>
      </p:sp>
      <p:sp>
        <p:nvSpPr>
          <p:cNvPr id="3" name="Subtítulo 2"/>
          <p:cNvSpPr>
            <a:spLocks noGrp="1"/>
          </p:cNvSpPr>
          <p:nvPr>
            <p:ph type="subTitle" idx="1"/>
          </p:nvPr>
        </p:nvSpPr>
        <p:spPr>
          <a:xfrm>
            <a:off x="1532587" y="978794"/>
            <a:ext cx="10547796" cy="5679583"/>
          </a:xfrm>
        </p:spPr>
        <p:txBody>
          <a:bodyPr>
            <a:normAutofit fontScale="77500" lnSpcReduction="20000"/>
          </a:bodyPr>
          <a:lstStyle/>
          <a:p>
            <a:r>
              <a:rPr lang="en-US" dirty="0"/>
              <a:t/>
            </a:r>
            <a:br>
              <a:rPr lang="en-US" dirty="0"/>
            </a:br>
            <a:endParaRPr lang="es-ES" sz="2800" dirty="0">
              <a:latin typeface="Arial" panose="020B0604020202020204" pitchFamily="34" charset="0"/>
              <a:cs typeface="Arial" panose="020B0604020202020204" pitchFamily="34" charset="0"/>
            </a:endParaRPr>
          </a:p>
          <a:p>
            <a:r>
              <a:rPr lang="en-US" sz="3100" b="1" dirty="0">
                <a:latin typeface="Arial" panose="020B0604020202020204" pitchFamily="34" charset="0"/>
                <a:cs typeface="Arial" panose="020B0604020202020204" pitchFamily="34" charset="0"/>
              </a:rPr>
              <a:t>Reported Statements</a:t>
            </a:r>
            <a:endParaRPr lang="es-ES" sz="3100" dirty="0">
              <a:latin typeface="Arial" panose="020B0604020202020204" pitchFamily="34" charset="0"/>
              <a:cs typeface="Arial" panose="020B0604020202020204" pitchFamily="34" charset="0"/>
            </a:endParaRPr>
          </a:p>
          <a:p>
            <a:r>
              <a:rPr lang="en-US" sz="3100" dirty="0">
                <a:latin typeface="Arial" panose="020B0604020202020204" pitchFamily="34" charset="0"/>
                <a:cs typeface="Arial" panose="020B0604020202020204" pitchFamily="34" charset="0"/>
              </a:rPr>
              <a:t>When someone says a sentence, for example "I'm going to the cinema tonight". Later, it probably be told by someone else.  Verbs ' like 'say' or 'tell' are used. </a:t>
            </a:r>
            <a:endParaRPr lang="es-ES" sz="3100" dirty="0">
              <a:latin typeface="Arial" panose="020B0604020202020204" pitchFamily="34" charset="0"/>
              <a:cs typeface="Arial" panose="020B0604020202020204" pitchFamily="34" charset="0"/>
            </a:endParaRPr>
          </a:p>
          <a:p>
            <a:r>
              <a:rPr lang="en-US" sz="3100" dirty="0">
                <a:latin typeface="Arial" panose="020B0604020202020204" pitchFamily="34" charset="0"/>
                <a:cs typeface="Arial" panose="020B0604020202020204" pitchFamily="34" charset="0"/>
              </a:rPr>
              <a:t>It is used </a:t>
            </a:r>
            <a:r>
              <a:rPr lang="en-US" sz="3100" b="1" dirty="0">
                <a:latin typeface="Arial" panose="020B0604020202020204" pitchFamily="34" charset="0"/>
                <a:cs typeface="Arial" panose="020B0604020202020204" pitchFamily="34" charset="0"/>
              </a:rPr>
              <a:t>Said </a:t>
            </a:r>
            <a:r>
              <a:rPr lang="en-US" sz="3100" dirty="0">
                <a:latin typeface="Arial" panose="020B0604020202020204" pitchFamily="34" charset="0"/>
                <a:cs typeface="Arial" panose="020B0604020202020204" pitchFamily="34" charset="0"/>
              </a:rPr>
              <a:t>follow by a </a:t>
            </a:r>
            <a:r>
              <a:rPr lang="en-US" sz="3100" b="1" dirty="0">
                <a:latin typeface="Arial" panose="020B0604020202020204" pitchFamily="34" charset="0"/>
                <a:cs typeface="Arial" panose="020B0604020202020204" pitchFamily="34" charset="0"/>
              </a:rPr>
              <a:t>personal pronoun</a:t>
            </a:r>
            <a:r>
              <a:rPr lang="en-US" sz="3100" dirty="0">
                <a:latin typeface="Arial" panose="020B0604020202020204" pitchFamily="34" charset="0"/>
                <a:cs typeface="Arial" panose="020B0604020202020204" pitchFamily="34" charset="0"/>
              </a:rPr>
              <a:t> and </a:t>
            </a:r>
            <a:r>
              <a:rPr lang="en-US" sz="3100" b="1" dirty="0">
                <a:latin typeface="Arial" panose="020B0604020202020204" pitchFamily="34" charset="0"/>
                <a:cs typeface="Arial" panose="020B0604020202020204" pitchFamily="34" charset="0"/>
              </a:rPr>
              <a:t>(that)</a:t>
            </a:r>
            <a:endParaRPr lang="es-ES" sz="3100" dirty="0">
              <a:latin typeface="Arial" panose="020B0604020202020204" pitchFamily="34" charset="0"/>
              <a:cs typeface="Arial" panose="020B0604020202020204" pitchFamily="34" charset="0"/>
            </a:endParaRPr>
          </a:p>
          <a:p>
            <a:r>
              <a:rPr lang="en-US" sz="3100" dirty="0">
                <a:latin typeface="Arial" panose="020B0604020202020204" pitchFamily="34" charset="0"/>
                <a:cs typeface="Arial" panose="020B0604020202020204" pitchFamily="34" charset="0"/>
              </a:rPr>
              <a:t>It is used </a:t>
            </a:r>
            <a:r>
              <a:rPr lang="en-US" sz="3100" b="1" dirty="0">
                <a:latin typeface="Arial" panose="020B0604020202020204" pitchFamily="34" charset="0"/>
                <a:cs typeface="Arial" panose="020B0604020202020204" pitchFamily="34" charset="0"/>
              </a:rPr>
              <a:t>Told </a:t>
            </a:r>
            <a:r>
              <a:rPr lang="en-US" sz="3100" dirty="0">
                <a:latin typeface="Arial" panose="020B0604020202020204" pitchFamily="34" charset="0"/>
                <a:cs typeface="Arial" panose="020B0604020202020204" pitchFamily="34" charset="0"/>
              </a:rPr>
              <a:t>follow by an </a:t>
            </a:r>
            <a:r>
              <a:rPr lang="en-US" sz="3100" b="1" dirty="0">
                <a:latin typeface="Arial" panose="020B0604020202020204" pitchFamily="34" charset="0"/>
                <a:cs typeface="Arial" panose="020B0604020202020204" pitchFamily="34" charset="0"/>
              </a:rPr>
              <a:t>object pronoun</a:t>
            </a:r>
            <a:r>
              <a:rPr lang="en-US" sz="3100" dirty="0">
                <a:latin typeface="Arial" panose="020B0604020202020204" pitchFamily="34" charset="0"/>
                <a:cs typeface="Arial" panose="020B0604020202020204" pitchFamily="34" charset="0"/>
              </a:rPr>
              <a:t> or noun and </a:t>
            </a:r>
            <a:r>
              <a:rPr lang="en-US" sz="3100" b="1" dirty="0">
                <a:latin typeface="Arial" panose="020B0604020202020204" pitchFamily="34" charset="0"/>
                <a:cs typeface="Arial" panose="020B0604020202020204" pitchFamily="34" charset="0"/>
              </a:rPr>
              <a:t>(that)</a:t>
            </a:r>
            <a:endParaRPr lang="es-ES" sz="3100" dirty="0">
              <a:latin typeface="Arial" panose="020B0604020202020204" pitchFamily="34" charset="0"/>
              <a:cs typeface="Arial" panose="020B0604020202020204" pitchFamily="34" charset="0"/>
            </a:endParaRPr>
          </a:p>
          <a:p>
            <a:r>
              <a:rPr lang="en-US" sz="3100" dirty="0">
                <a:latin typeface="Arial" panose="020B0604020202020204" pitchFamily="34" charset="0"/>
                <a:cs typeface="Arial" panose="020B0604020202020204" pitchFamily="34" charset="0"/>
              </a:rPr>
              <a:t> </a:t>
            </a:r>
            <a:endParaRPr lang="es-ES" sz="3100" dirty="0">
              <a:latin typeface="Arial" panose="020B0604020202020204" pitchFamily="34" charset="0"/>
              <a:cs typeface="Arial" panose="020B0604020202020204" pitchFamily="34" charset="0"/>
            </a:endParaRPr>
          </a:p>
          <a:p>
            <a:r>
              <a:rPr lang="en-US" sz="3100" dirty="0">
                <a:latin typeface="Arial" panose="020B0604020202020204" pitchFamily="34" charset="0"/>
                <a:cs typeface="Arial" panose="020B0604020202020204" pitchFamily="34" charset="0"/>
              </a:rPr>
              <a:t>Occasionally, we don't need to change the present tense into the past if the information in direct speech is still true (but this is only for things which are general facts, and even then usually we like to change the tense):</a:t>
            </a:r>
            <a:endParaRPr lang="es-ES" sz="3100" dirty="0">
              <a:latin typeface="Arial" panose="020B0604020202020204" pitchFamily="34" charset="0"/>
              <a:cs typeface="Arial" panose="020B0604020202020204" pitchFamily="34" charset="0"/>
            </a:endParaRPr>
          </a:p>
          <a:p>
            <a:pPr lvl="0"/>
            <a:r>
              <a:rPr lang="en-US" sz="3100" dirty="0">
                <a:latin typeface="Arial" panose="020B0604020202020204" pitchFamily="34" charset="0"/>
                <a:cs typeface="Arial" panose="020B0604020202020204" pitchFamily="34" charset="0"/>
              </a:rPr>
              <a:t>Direct speech: I like ice cream</a:t>
            </a:r>
            <a:endParaRPr lang="es-ES" sz="3100" dirty="0">
              <a:latin typeface="Arial" panose="020B0604020202020204" pitchFamily="34" charset="0"/>
              <a:cs typeface="Arial" panose="020B0604020202020204" pitchFamily="34" charset="0"/>
            </a:endParaRPr>
          </a:p>
          <a:p>
            <a:pPr lvl="0"/>
            <a:r>
              <a:rPr lang="en-US" sz="3100" dirty="0">
                <a:latin typeface="Arial" panose="020B0604020202020204" pitchFamily="34" charset="0"/>
                <a:cs typeface="Arial" panose="020B0604020202020204" pitchFamily="34" charset="0"/>
              </a:rPr>
              <a:t>Reported speech: She </a:t>
            </a:r>
            <a:r>
              <a:rPr lang="en-US" sz="3100" b="1" dirty="0">
                <a:latin typeface="Arial" panose="020B0604020202020204" pitchFamily="34" charset="0"/>
                <a:cs typeface="Arial" panose="020B0604020202020204" pitchFamily="34" charset="0"/>
              </a:rPr>
              <a:t>says</a:t>
            </a:r>
            <a:r>
              <a:rPr lang="en-US" sz="3100" dirty="0">
                <a:latin typeface="Arial" panose="020B0604020202020204" pitchFamily="34" charset="0"/>
                <a:cs typeface="Arial" panose="020B0604020202020204" pitchFamily="34" charset="0"/>
              </a:rPr>
              <a:t> she </a:t>
            </a:r>
            <a:r>
              <a:rPr lang="en-US" sz="3100" b="1" dirty="0">
                <a:latin typeface="Arial" panose="020B0604020202020204" pitchFamily="34" charset="0"/>
                <a:cs typeface="Arial" panose="020B0604020202020204" pitchFamily="34" charset="0"/>
              </a:rPr>
              <a:t>likes</a:t>
            </a:r>
            <a:r>
              <a:rPr lang="en-US" sz="3100" dirty="0">
                <a:latin typeface="Arial" panose="020B0604020202020204" pitchFamily="34" charset="0"/>
                <a:cs typeface="Arial" panose="020B0604020202020204" pitchFamily="34" charset="0"/>
              </a:rPr>
              <a:t> ice cream </a:t>
            </a:r>
            <a:r>
              <a:rPr lang="en-US" sz="3100" b="1" dirty="0">
                <a:latin typeface="Arial" panose="020B0604020202020204" pitchFamily="34" charset="0"/>
                <a:cs typeface="Arial" panose="020B0604020202020204" pitchFamily="34" charset="0"/>
              </a:rPr>
              <a:t>or</a:t>
            </a:r>
            <a:r>
              <a:rPr lang="en-US" sz="3100" dirty="0">
                <a:latin typeface="Arial" panose="020B0604020202020204" pitchFamily="34" charset="0"/>
                <a:cs typeface="Arial" panose="020B0604020202020204" pitchFamily="34" charset="0"/>
              </a:rPr>
              <a:t> She </a:t>
            </a:r>
            <a:r>
              <a:rPr lang="en-US" sz="3100" b="1" dirty="0">
                <a:latin typeface="Arial" panose="020B0604020202020204" pitchFamily="34" charset="0"/>
                <a:cs typeface="Arial" panose="020B0604020202020204" pitchFamily="34" charset="0"/>
              </a:rPr>
              <a:t>said</a:t>
            </a:r>
            <a:r>
              <a:rPr lang="en-US" sz="3100" dirty="0">
                <a:latin typeface="Arial" panose="020B0604020202020204" pitchFamily="34" charset="0"/>
                <a:cs typeface="Arial" panose="020B0604020202020204" pitchFamily="34" charset="0"/>
              </a:rPr>
              <a:t> she </a:t>
            </a:r>
            <a:r>
              <a:rPr lang="en-US" sz="3100" b="1" dirty="0">
                <a:latin typeface="Arial" panose="020B0604020202020204" pitchFamily="34" charset="0"/>
                <a:cs typeface="Arial" panose="020B0604020202020204" pitchFamily="34" charset="0"/>
              </a:rPr>
              <a:t>liked</a:t>
            </a:r>
            <a:r>
              <a:rPr lang="en-US" sz="3100" dirty="0">
                <a:latin typeface="Arial" panose="020B0604020202020204" pitchFamily="34" charset="0"/>
                <a:cs typeface="Arial" panose="020B0604020202020204" pitchFamily="34" charset="0"/>
              </a:rPr>
              <a:t> ice cream.</a:t>
            </a:r>
            <a:endParaRPr lang="es-ES" sz="31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4349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71223" y="43933"/>
            <a:ext cx="10444765" cy="2506083"/>
          </a:xfrm>
        </p:spPr>
        <p:txBody>
          <a:bodyPr>
            <a:normAutofit fontScale="90000"/>
          </a:bodyPr>
          <a:lstStyle/>
          <a:p>
            <a:r>
              <a:rPr lang="en-US" altLang="es-ES" sz="2700" b="1" dirty="0">
                <a:solidFill>
                  <a:schemeClr val="tx1"/>
                </a:solidFill>
                <a:latin typeface="Arial" panose="020B0604020202020204" pitchFamily="34" charset="0"/>
                <a:ea typeface="Times New Roman" panose="02020603050405020304" pitchFamily="18" charset="0"/>
                <a:cs typeface="Arial" panose="020B0604020202020204" pitchFamily="34" charset="0"/>
              </a:rPr>
              <a:t>Time Expressions with Reported Speech</a:t>
            </a:r>
            <a:r>
              <a:rPr lang="en-US" altLang="es-ES" sz="2700" dirty="0">
                <a:solidFill>
                  <a:schemeClr val="tx1"/>
                </a:solidFill>
                <a:latin typeface="Arial" panose="020B0604020202020204" pitchFamily="34" charset="0"/>
                <a:ea typeface="Times New Roman" panose="02020603050405020304" pitchFamily="18" charset="0"/>
                <a:cs typeface="Arial" panose="020B0604020202020204" pitchFamily="34" charset="0"/>
              </a:rPr>
              <a:t/>
            </a:r>
            <a:br>
              <a:rPr lang="en-US" altLang="es-ES" sz="2700" dirty="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en-US" altLang="es-ES" sz="2700" dirty="0">
                <a:solidFill>
                  <a:schemeClr val="tx1"/>
                </a:solidFill>
                <a:latin typeface="Arial" panose="020B0604020202020204" pitchFamily="34" charset="0"/>
                <a:ea typeface="Times New Roman" panose="02020603050405020304" pitchFamily="18" charset="0"/>
                <a:cs typeface="Arial" panose="020B0604020202020204" pitchFamily="34" charset="0"/>
              </a:rPr>
              <a:t>time expressions are also changed from direct to reported speech, however it isn't always done, and it depends on when the direct speech is heard and when the reported speech is said.  So, there's no easy conversion. It must be thought about when the direct speech was said.</a:t>
            </a:r>
            <a:r>
              <a:rPr lang="en-US" altLang="es-ES" sz="2200"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
            </a:r>
            <a:br>
              <a:rPr lang="en-US" altLang="es-ES" sz="2200"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br>
            <a:r>
              <a:rPr lang="en-US" altLang="es-ES" sz="2200"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
            </a:r>
            <a:br>
              <a:rPr lang="en-US" altLang="es-ES" sz="2200"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br>
            <a:r>
              <a:rPr lang="es-ES" altLang="es-ES" sz="2200" dirty="0">
                <a:solidFill>
                  <a:schemeClr val="tx1"/>
                </a:solidFill>
              </a:rPr>
              <a:t/>
            </a:r>
            <a:br>
              <a:rPr lang="es-ES" altLang="es-ES" sz="2200" dirty="0">
                <a:solidFill>
                  <a:schemeClr val="tx1"/>
                </a:solidFill>
              </a:rPr>
            </a:br>
            <a:endParaRPr lang="en-US" sz="22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951034462"/>
              </p:ext>
            </p:extLst>
          </p:nvPr>
        </p:nvGraphicFramePr>
        <p:xfrm>
          <a:off x="1287887" y="2550017"/>
          <a:ext cx="10097036" cy="4159877"/>
        </p:xfrm>
        <a:graphic>
          <a:graphicData uri="http://schemas.openxmlformats.org/drawingml/2006/table">
            <a:tbl>
              <a:tblPr firstRow="1" firstCol="1" bandRow="1">
                <a:tableStyleId>{5C22544A-7EE6-4342-B048-85BDC9FD1C3A}</a:tableStyleId>
              </a:tblPr>
              <a:tblGrid>
                <a:gridCol w="5048518"/>
                <a:gridCol w="5048518"/>
              </a:tblGrid>
              <a:tr h="606637">
                <a:tc>
                  <a:txBody>
                    <a:bodyPr/>
                    <a:lstStyle/>
                    <a:p>
                      <a:pPr>
                        <a:lnSpc>
                          <a:spcPts val="1800"/>
                        </a:lnSpc>
                        <a:spcAft>
                          <a:spcPts val="0"/>
                        </a:spcAft>
                      </a:pPr>
                      <a:r>
                        <a:rPr lang="en-US" sz="2400">
                          <a:effectLst/>
                        </a:rPr>
                        <a:t>now</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a:effectLst/>
                        </a:rPr>
                        <a:t>then / at that time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606925">
                <a:tc>
                  <a:txBody>
                    <a:bodyPr/>
                    <a:lstStyle/>
                    <a:p>
                      <a:pPr>
                        <a:lnSpc>
                          <a:spcPts val="1800"/>
                        </a:lnSpc>
                        <a:spcAft>
                          <a:spcPts val="0"/>
                        </a:spcAft>
                      </a:pPr>
                      <a:r>
                        <a:rPr lang="en-US" sz="2400">
                          <a:effectLst/>
                        </a:rPr>
                        <a:t>today</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a:effectLst/>
                        </a:rPr>
                        <a:t>yesterday / that day / Tuesday / the 27th of June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1125540">
                <a:tc>
                  <a:txBody>
                    <a:bodyPr/>
                    <a:lstStyle/>
                    <a:p>
                      <a:pPr>
                        <a:lnSpc>
                          <a:spcPts val="1800"/>
                        </a:lnSpc>
                        <a:spcAft>
                          <a:spcPts val="0"/>
                        </a:spcAft>
                      </a:pPr>
                      <a:r>
                        <a:rPr lang="en-US" sz="2400">
                          <a:effectLst/>
                        </a:rPr>
                        <a:t>yesterday</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a:effectLst/>
                        </a:rPr>
                        <a:t>the day before yesterday / the day before / Wednesday / the 5th of December</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606925">
                <a:tc>
                  <a:txBody>
                    <a:bodyPr/>
                    <a:lstStyle/>
                    <a:p>
                      <a:pPr>
                        <a:lnSpc>
                          <a:spcPts val="1800"/>
                        </a:lnSpc>
                        <a:spcAft>
                          <a:spcPts val="0"/>
                        </a:spcAft>
                      </a:pPr>
                      <a:r>
                        <a:rPr lang="es-CO" sz="2400">
                          <a:effectLst/>
                        </a:rPr>
                        <a:t>last night</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a:effectLst/>
                        </a:rPr>
                        <a:t>the night before, Thursday night</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606925">
                <a:tc>
                  <a:txBody>
                    <a:bodyPr/>
                    <a:lstStyle/>
                    <a:p>
                      <a:pPr>
                        <a:lnSpc>
                          <a:spcPts val="1800"/>
                        </a:lnSpc>
                        <a:spcAft>
                          <a:spcPts val="0"/>
                        </a:spcAft>
                      </a:pPr>
                      <a:r>
                        <a:rPr lang="es-CO" sz="2400">
                          <a:effectLst/>
                        </a:rPr>
                        <a:t>last week</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a:effectLst/>
                        </a:rPr>
                        <a:t>the week before / the previous week</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r h="606925">
                <a:tc>
                  <a:txBody>
                    <a:bodyPr/>
                    <a:lstStyle/>
                    <a:p>
                      <a:pPr>
                        <a:lnSpc>
                          <a:spcPts val="1800"/>
                        </a:lnSpc>
                        <a:spcAft>
                          <a:spcPts val="0"/>
                        </a:spcAft>
                      </a:pPr>
                      <a:r>
                        <a:rPr lang="es-CO" sz="2400">
                          <a:effectLst/>
                        </a:rPr>
                        <a:t>tomorrow</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c>
                  <a:txBody>
                    <a:bodyPr/>
                    <a:lstStyle/>
                    <a:p>
                      <a:pPr>
                        <a:lnSpc>
                          <a:spcPts val="1800"/>
                        </a:lnSpc>
                        <a:spcAft>
                          <a:spcPts val="0"/>
                        </a:spcAft>
                      </a:pPr>
                      <a:r>
                        <a:rPr lang="en-US" sz="2400" dirty="0">
                          <a:effectLst/>
                        </a:rPr>
                        <a:t>today / the next day / the following day / Friday</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nchor="ctr"/>
                </a:tc>
              </a:tr>
            </a:tbl>
          </a:graphicData>
        </a:graphic>
      </p:graphicFrame>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000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87132" y="96076"/>
            <a:ext cx="9688691" cy="882718"/>
          </a:xfrm>
        </p:spPr>
        <p:txBody>
          <a:bodyPr/>
          <a:lstStyle/>
          <a:p>
            <a:pPr algn="ctr"/>
            <a:r>
              <a:rPr lang="en-US" dirty="0" smtClean="0"/>
              <a:t>ACTIVITY</a:t>
            </a:r>
            <a:endParaRPr lang="en-US" dirty="0"/>
          </a:p>
        </p:txBody>
      </p:sp>
      <p:sp>
        <p:nvSpPr>
          <p:cNvPr id="3" name="Marcador de contenido 2"/>
          <p:cNvSpPr>
            <a:spLocks noGrp="1"/>
          </p:cNvSpPr>
          <p:nvPr>
            <p:ph idx="1"/>
          </p:nvPr>
        </p:nvSpPr>
        <p:spPr>
          <a:xfrm>
            <a:off x="1262129" y="736241"/>
            <a:ext cx="9830359" cy="6121759"/>
          </a:xfrm>
        </p:spPr>
        <p:txBody>
          <a:bodyPr>
            <a:normAutofit fontScale="25000" lnSpcReduction="20000"/>
          </a:bodyPr>
          <a:lstStyle/>
          <a:p>
            <a:r>
              <a:rPr lang="en-US" sz="8000" b="1" dirty="0">
                <a:latin typeface="Arial" panose="020B0604020202020204" pitchFamily="34" charset="0"/>
                <a:cs typeface="Arial" panose="020B0604020202020204" pitchFamily="34" charset="0"/>
              </a:rPr>
              <a:t>COMPLETE THE SENTENCES USING REPORTED SPEECH.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 John: "Mandy is at home."</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John said that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2) Max: "Frank often reads a book."</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Max told me that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3) Susan: "I'm not watching TV."</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Susan said to me that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4) Simon: "David was ill."</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Simon said that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5) Peggy: "The girls helped in the house."</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Peggy told me that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518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3679" y="-58470"/>
            <a:ext cx="8911687" cy="58470"/>
          </a:xfrm>
        </p:spPr>
        <p:txBody>
          <a:bodyPr>
            <a:normAutofit fontScale="90000"/>
          </a:bodyPr>
          <a:lstStyle/>
          <a:p>
            <a:endParaRPr lang="en-US" dirty="0"/>
          </a:p>
        </p:txBody>
      </p:sp>
      <p:sp>
        <p:nvSpPr>
          <p:cNvPr id="3" name="Marcador de contenido 2"/>
          <p:cNvSpPr>
            <a:spLocks noGrp="1"/>
          </p:cNvSpPr>
          <p:nvPr>
            <p:ph idx="1"/>
          </p:nvPr>
        </p:nvSpPr>
        <p:spPr>
          <a:xfrm>
            <a:off x="1957589" y="566670"/>
            <a:ext cx="9547023" cy="6143223"/>
          </a:xfrm>
        </p:spPr>
        <p:txBody>
          <a:bodyPr>
            <a:normAutofit lnSpcReduction="10000"/>
          </a:bodyPr>
          <a:lstStyle/>
          <a:p>
            <a:r>
              <a:rPr lang="en-US" sz="2200" dirty="0">
                <a:latin typeface="Arial" panose="020B0604020202020204" pitchFamily="34" charset="0"/>
                <a:cs typeface="Arial" panose="020B0604020202020204" pitchFamily="34" charset="0"/>
              </a:rPr>
              <a:t>6) Richard: "I am going to ride a skateboard."</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Richard said to me that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7) Stephen and Claire: "We haven’t cleaned the windows."</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Stephen and Claire told me that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8) Charles: "I didn't have time to do my homework."</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Charles said that </a:t>
            </a:r>
            <a:r>
              <a:rPr lang="en-US" sz="2200" dirty="0" smtClean="0">
                <a:latin typeface="Arial" panose="020B0604020202020204" pitchFamily="34" charset="0"/>
                <a:cs typeface="Arial" panose="020B0604020202020204" pitchFamily="34" charset="0"/>
              </a:rPr>
              <a:t>.</a:t>
            </a:r>
          </a:p>
          <a:p>
            <a:endParaRPr lang="en-US"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9) </a:t>
            </a:r>
            <a:r>
              <a:rPr lang="en-US" sz="2200" dirty="0" err="1">
                <a:latin typeface="Arial" panose="020B0604020202020204" pitchFamily="34" charset="0"/>
                <a:cs typeface="Arial" panose="020B0604020202020204" pitchFamily="34" charset="0"/>
              </a:rPr>
              <a:t>Mrs</a:t>
            </a:r>
            <a:r>
              <a:rPr lang="en-US" sz="2200" dirty="0">
                <a:latin typeface="Arial" panose="020B0604020202020204" pitchFamily="34" charset="0"/>
                <a:cs typeface="Arial" panose="020B0604020202020204" pitchFamily="34" charset="0"/>
              </a:rPr>
              <a:t> Jones: "My mother will be 50 years old."</a:t>
            </a:r>
            <a:endParaRPr lang="es-ES" sz="2200" dirty="0">
              <a:latin typeface="Arial" panose="020B0604020202020204" pitchFamily="34" charset="0"/>
              <a:cs typeface="Arial" panose="020B0604020202020204" pitchFamily="34" charset="0"/>
            </a:endParaRPr>
          </a:p>
          <a:p>
            <a:r>
              <a:rPr lang="en-US" sz="2200" dirty="0" err="1">
                <a:latin typeface="Arial" panose="020B0604020202020204" pitchFamily="34" charset="0"/>
                <a:cs typeface="Arial" panose="020B0604020202020204" pitchFamily="34" charset="0"/>
              </a:rPr>
              <a:t>Mrs</a:t>
            </a:r>
            <a:r>
              <a:rPr lang="en-US" sz="2200" dirty="0">
                <a:latin typeface="Arial" panose="020B0604020202020204" pitchFamily="34" charset="0"/>
                <a:cs typeface="Arial" panose="020B0604020202020204" pitchFamily="34" charset="0"/>
              </a:rPr>
              <a:t> Jones told me that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endParaRPr lang="es-E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10) Jean: "The boss must sign the letter."</a:t>
            </a:r>
            <a:endParaRPr lang="es-ES" sz="2200" dirty="0">
              <a:latin typeface="Arial" panose="020B0604020202020204" pitchFamily="34" charset="0"/>
              <a:cs typeface="Arial" panose="020B0604020202020204" pitchFamily="34" charset="0"/>
            </a:endParaRPr>
          </a:p>
          <a:p>
            <a:r>
              <a:rPr lang="es-CO" sz="2200" dirty="0">
                <a:latin typeface="Arial" panose="020B0604020202020204" pitchFamily="34" charset="0"/>
                <a:cs typeface="Arial" panose="020B0604020202020204" pitchFamily="34" charset="0"/>
              </a:rPr>
              <a:t>Jean </a:t>
            </a:r>
            <a:r>
              <a:rPr lang="es-CO" sz="2200" dirty="0" err="1">
                <a:latin typeface="Arial" panose="020B0604020202020204" pitchFamily="34" charset="0"/>
                <a:cs typeface="Arial" panose="020B0604020202020204" pitchFamily="34" charset="0"/>
              </a:rPr>
              <a:t>said</a:t>
            </a:r>
            <a:r>
              <a:rPr lang="es-CO" sz="2200" dirty="0">
                <a:latin typeface="Arial" panose="020B0604020202020204" pitchFamily="34" charset="0"/>
                <a:cs typeface="Arial" panose="020B0604020202020204" pitchFamily="34" charset="0"/>
              </a:rPr>
              <a:t> </a:t>
            </a:r>
            <a:r>
              <a:rPr lang="es-CO" sz="2200" dirty="0" err="1">
                <a:latin typeface="Arial" panose="020B0604020202020204" pitchFamily="34" charset="0"/>
                <a:cs typeface="Arial" panose="020B0604020202020204" pitchFamily="34" charset="0"/>
              </a:rPr>
              <a:t>that</a:t>
            </a:r>
            <a:r>
              <a:rPr lang="es-CO" sz="2200" dirty="0">
                <a:latin typeface="Arial" panose="020B0604020202020204" pitchFamily="34" charset="0"/>
                <a:cs typeface="Arial" panose="020B0604020202020204" pitchFamily="34" charset="0"/>
              </a:rPr>
              <a:t> .</a:t>
            </a:r>
            <a:endParaRPr lang="es-ES" sz="2200" dirty="0">
              <a:latin typeface="Arial" panose="020B0604020202020204" pitchFamily="34" charset="0"/>
              <a:cs typeface="Arial" panose="020B0604020202020204" pitchFamily="34" charset="0"/>
            </a:endParaRPr>
          </a:p>
          <a:p>
            <a:endParaRPr lang="es-ES" sz="2200" dirty="0">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371457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164" y="0"/>
            <a:ext cx="8911687" cy="45719"/>
          </a:xfrm>
        </p:spPr>
        <p:txBody>
          <a:bodyPr>
            <a:normAutofit fontScale="90000"/>
          </a:bodyPr>
          <a:lstStyle/>
          <a:p>
            <a:endParaRPr lang="en-US" dirty="0"/>
          </a:p>
        </p:txBody>
      </p:sp>
      <p:sp>
        <p:nvSpPr>
          <p:cNvPr id="3" name="Marcador de contenido 2"/>
          <p:cNvSpPr>
            <a:spLocks noGrp="1"/>
          </p:cNvSpPr>
          <p:nvPr>
            <p:ph idx="1"/>
          </p:nvPr>
        </p:nvSpPr>
        <p:spPr>
          <a:xfrm>
            <a:off x="1442433" y="296215"/>
            <a:ext cx="9611418" cy="6561785"/>
          </a:xfrm>
        </p:spPr>
        <p:txBody>
          <a:bodyPr>
            <a:normAutofit fontScale="32500" lnSpcReduction="20000"/>
          </a:bodyPr>
          <a:lstStyle/>
          <a:p>
            <a:r>
              <a:rPr lang="en-US" sz="8000" dirty="0">
                <a:latin typeface="Arial" panose="020B0604020202020204" pitchFamily="34" charset="0"/>
                <a:cs typeface="Arial" panose="020B0604020202020204" pitchFamily="34" charset="0"/>
              </a:rPr>
              <a:t>11) “What were you doing when I saw you?”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endParaRPr lang="es-ES" sz="800" dirty="0">
              <a:latin typeface="Arial" panose="020B0604020202020204" pitchFamily="34" charset="0"/>
              <a:cs typeface="Arial" panose="020B0604020202020204" pitchFamily="34" charset="0"/>
            </a:endParaRPr>
          </a:p>
          <a:p>
            <a:r>
              <a:rPr lang="en-US" sz="8000" dirty="0" smtClean="0">
                <a:latin typeface="Arial" panose="020B0604020202020204" pitchFamily="34" charset="0"/>
                <a:cs typeface="Arial" panose="020B0604020202020204" pitchFamily="34" charset="0"/>
              </a:rPr>
              <a:t>12</a:t>
            </a:r>
            <a:r>
              <a:rPr lang="en-US" sz="8000" dirty="0">
                <a:latin typeface="Arial" panose="020B0604020202020204" pitchFamily="34" charset="0"/>
                <a:cs typeface="Arial" panose="020B0604020202020204" pitchFamily="34" charset="0"/>
              </a:rPr>
              <a:t>) “How was the journey?”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13) “How often do you go to the cinema?”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14) “Do you live in London?”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15) “Did he arrive on time?”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endParaRPr lang="es-E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353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164" y="0"/>
            <a:ext cx="8911687" cy="45719"/>
          </a:xfrm>
        </p:spPr>
        <p:txBody>
          <a:bodyPr>
            <a:normAutofit fontScale="90000"/>
          </a:bodyPr>
          <a:lstStyle/>
          <a:p>
            <a:endParaRPr lang="en-US" dirty="0"/>
          </a:p>
        </p:txBody>
      </p:sp>
      <p:sp>
        <p:nvSpPr>
          <p:cNvPr id="3" name="Marcador de contenido 2"/>
          <p:cNvSpPr>
            <a:spLocks noGrp="1"/>
          </p:cNvSpPr>
          <p:nvPr>
            <p:ph idx="1"/>
          </p:nvPr>
        </p:nvSpPr>
        <p:spPr>
          <a:xfrm>
            <a:off x="1326525" y="296214"/>
            <a:ext cx="9611418" cy="6561785"/>
          </a:xfrm>
        </p:spPr>
        <p:txBody>
          <a:bodyPr>
            <a:normAutofit fontScale="32500" lnSpcReduction="20000"/>
          </a:bodyPr>
          <a:lstStyle/>
          <a:p>
            <a:r>
              <a:rPr lang="en-US" sz="8000" dirty="0" smtClean="0">
                <a:latin typeface="Arial" panose="020B0604020202020204" pitchFamily="34" charset="0"/>
                <a:cs typeface="Arial" panose="020B0604020202020204" pitchFamily="34" charset="0"/>
              </a:rPr>
              <a:t>16</a:t>
            </a:r>
            <a:r>
              <a:rPr lang="en-US" sz="8000" dirty="0">
                <a:latin typeface="Arial" panose="020B0604020202020204" pitchFamily="34" charset="0"/>
                <a:cs typeface="Arial" panose="020B0604020202020204" pitchFamily="34" charset="0"/>
              </a:rPr>
              <a:t>) “Have you been to Paris?”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17) “Can you help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18)“Are you working tonight?”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19) “Will you come later?”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20) “Do you like coffee?” </a:t>
            </a:r>
            <a:endParaRPr lang="es-ES" sz="8000" dirty="0">
              <a:latin typeface="Arial" panose="020B0604020202020204" pitchFamily="34" charset="0"/>
              <a:cs typeface="Arial" panose="020B0604020202020204" pitchFamily="34" charset="0"/>
            </a:endParaRPr>
          </a:p>
          <a:p>
            <a:r>
              <a:rPr lang="en-US" sz="8000" dirty="0">
                <a:latin typeface="Arial" panose="020B0604020202020204" pitchFamily="34" charset="0"/>
                <a:cs typeface="Arial" panose="020B0604020202020204" pitchFamily="34" charset="0"/>
              </a:rPr>
              <a:t>She asked me </a:t>
            </a:r>
            <a:endParaRPr lang="es-ES" sz="8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75401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99742" y="-97106"/>
            <a:ext cx="8911687" cy="97106"/>
          </a:xfrm>
        </p:spPr>
        <p:txBody>
          <a:bodyPr>
            <a:normAutofit fontScale="90000"/>
          </a:bodyPr>
          <a:lstStyle/>
          <a:p>
            <a:endParaRPr lang="en-US"/>
          </a:p>
        </p:txBody>
      </p:sp>
      <p:sp>
        <p:nvSpPr>
          <p:cNvPr id="3" name="Marcador de contenido 2"/>
          <p:cNvSpPr>
            <a:spLocks noGrp="1"/>
          </p:cNvSpPr>
          <p:nvPr>
            <p:ph idx="1"/>
          </p:nvPr>
        </p:nvSpPr>
        <p:spPr>
          <a:xfrm>
            <a:off x="2241481" y="755559"/>
            <a:ext cx="9452535" cy="5902817"/>
          </a:xfrm>
        </p:spPr>
        <p:txBody>
          <a:bodyPr/>
          <a:lstStyle/>
          <a:p>
            <a:endParaRPr lang="en-US" dirty="0"/>
          </a:p>
        </p:txBody>
      </p:sp>
      <p:graphicFrame>
        <p:nvGraphicFramePr>
          <p:cNvPr id="6" name="Objeto 5"/>
          <p:cNvGraphicFramePr>
            <a:graphicFrameLocks noChangeAspect="1"/>
          </p:cNvGraphicFramePr>
          <p:nvPr>
            <p:extLst>
              <p:ext uri="{D42A27DB-BD31-4B8C-83A1-F6EECF244321}">
                <p14:modId xmlns:p14="http://schemas.microsoft.com/office/powerpoint/2010/main" val="3491231694"/>
              </p:ext>
            </p:extLst>
          </p:nvPr>
        </p:nvGraphicFramePr>
        <p:xfrm>
          <a:off x="1687133" y="270456"/>
          <a:ext cx="9517488" cy="6181859"/>
        </p:xfrm>
        <a:graphic>
          <a:graphicData uri="http://schemas.openxmlformats.org/presentationml/2006/ole">
            <mc:AlternateContent xmlns:mc="http://schemas.openxmlformats.org/markup-compatibility/2006">
              <mc:Choice xmlns:v="urn:schemas-microsoft-com:vml" Requires="v">
                <p:oleObj spid="_x0000_s1033" name="Documento" r:id="rId4" imgW="6646456" imgH="4304675" progId="Word.Document.12">
                  <p:embed/>
                </p:oleObj>
              </mc:Choice>
              <mc:Fallback>
                <p:oleObj name="Documento" r:id="rId4" imgW="6646456" imgH="4304675" progId="Word.Document.12">
                  <p:embed/>
                  <p:pic>
                    <p:nvPicPr>
                      <p:cNvPr id="0" name=""/>
                      <p:cNvPicPr/>
                      <p:nvPr/>
                    </p:nvPicPr>
                    <p:blipFill>
                      <a:blip r:embed="rId5"/>
                      <a:stretch>
                        <a:fillRect/>
                      </a:stretch>
                    </p:blipFill>
                    <p:spPr>
                      <a:xfrm>
                        <a:off x="1687133" y="270456"/>
                        <a:ext cx="9517488" cy="6181859"/>
                      </a:xfrm>
                      <a:prstGeom prst="rect">
                        <a:avLst/>
                      </a:prstGeom>
                    </p:spPr>
                  </p:pic>
                </p:oleObj>
              </mc:Fallback>
            </mc:AlternateContent>
          </a:graphicData>
        </a:graphic>
      </p:graphicFrame>
    </p:spTree>
    <p:extLst>
      <p:ext uri="{BB962C8B-B14F-4D97-AF65-F5344CB8AC3E}">
        <p14:creationId xmlns:p14="http://schemas.microsoft.com/office/powerpoint/2010/main" val="240021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2589212" y="-289259"/>
            <a:ext cx="8911687" cy="289259"/>
          </a:xfrm>
        </p:spPr>
        <p:txBody>
          <a:bodyPr>
            <a:normAutofit fontScale="90000"/>
          </a:bodyPr>
          <a:lstStyle/>
          <a:p>
            <a:endParaRPr lang="en-US" dirty="0"/>
          </a:p>
        </p:txBody>
      </p:sp>
      <p:sp>
        <p:nvSpPr>
          <p:cNvPr id="3" name="Marcador de contenido 2"/>
          <p:cNvSpPr>
            <a:spLocks noGrp="1"/>
          </p:cNvSpPr>
          <p:nvPr>
            <p:ph idx="1"/>
          </p:nvPr>
        </p:nvSpPr>
        <p:spPr>
          <a:xfrm>
            <a:off x="2074056" y="716923"/>
            <a:ext cx="9220715" cy="5606604"/>
          </a:xfrm>
        </p:spPr>
        <p:txBody>
          <a:bodyPr/>
          <a:lstStyle/>
          <a:p>
            <a:endParaRPr lang="en-US" dirty="0"/>
          </a:p>
        </p:txBody>
      </p:sp>
      <p:graphicFrame>
        <p:nvGraphicFramePr>
          <p:cNvPr id="4" name="Objeto 3"/>
          <p:cNvGraphicFramePr>
            <a:graphicFrameLocks noChangeAspect="1"/>
          </p:cNvGraphicFramePr>
          <p:nvPr>
            <p:extLst>
              <p:ext uri="{D42A27DB-BD31-4B8C-83A1-F6EECF244321}">
                <p14:modId xmlns:p14="http://schemas.microsoft.com/office/powerpoint/2010/main" val="1086007367"/>
              </p:ext>
            </p:extLst>
          </p:nvPr>
        </p:nvGraphicFramePr>
        <p:xfrm>
          <a:off x="2286311" y="309094"/>
          <a:ext cx="9517487" cy="7285148"/>
        </p:xfrm>
        <a:graphic>
          <a:graphicData uri="http://schemas.openxmlformats.org/presentationml/2006/ole">
            <mc:AlternateContent xmlns:mc="http://schemas.openxmlformats.org/markup-compatibility/2006">
              <mc:Choice xmlns:v="urn:schemas-microsoft-com:vml" Requires="v">
                <p:oleObj spid="_x0000_s2058" name="Documento" r:id="rId4" imgW="6646456" imgH="3390962" progId="Word.Document.12">
                  <p:embed/>
                </p:oleObj>
              </mc:Choice>
              <mc:Fallback>
                <p:oleObj name="Documento" r:id="rId4" imgW="6646456" imgH="3390962" progId="Word.Document.12">
                  <p:embed/>
                  <p:pic>
                    <p:nvPicPr>
                      <p:cNvPr id="0" name=""/>
                      <p:cNvPicPr/>
                      <p:nvPr/>
                    </p:nvPicPr>
                    <p:blipFill>
                      <a:blip r:embed="rId5"/>
                      <a:stretch>
                        <a:fillRect/>
                      </a:stretch>
                    </p:blipFill>
                    <p:spPr>
                      <a:xfrm>
                        <a:off x="2286311" y="309094"/>
                        <a:ext cx="9517487" cy="7285148"/>
                      </a:xfrm>
                      <a:prstGeom prst="rect">
                        <a:avLst/>
                      </a:prstGeom>
                    </p:spPr>
                  </p:pic>
                </p:oleObj>
              </mc:Fallback>
            </mc:AlternateContent>
          </a:graphicData>
        </a:graphic>
      </p:graphicFrame>
    </p:spTree>
    <p:extLst>
      <p:ext uri="{BB962C8B-B14F-4D97-AF65-F5344CB8AC3E}">
        <p14:creationId xmlns:p14="http://schemas.microsoft.com/office/powerpoint/2010/main" val="1946731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9134" y="186228"/>
            <a:ext cx="8911687" cy="663777"/>
          </a:xfrm>
        </p:spPr>
        <p:txBody>
          <a:bodyPr/>
          <a:lstStyle/>
          <a:p>
            <a:r>
              <a:rPr lang="en-US" dirty="0" smtClean="0"/>
              <a:t>Practice online</a:t>
            </a:r>
            <a:endParaRPr lang="en-US" dirty="0"/>
          </a:p>
        </p:txBody>
      </p:sp>
      <p:sp>
        <p:nvSpPr>
          <p:cNvPr id="3" name="Marcador de contenido 2"/>
          <p:cNvSpPr>
            <a:spLocks noGrp="1"/>
          </p:cNvSpPr>
          <p:nvPr>
            <p:ph idx="1"/>
          </p:nvPr>
        </p:nvSpPr>
        <p:spPr>
          <a:xfrm>
            <a:off x="2039134" y="1107582"/>
            <a:ext cx="9465478" cy="5061217"/>
          </a:xfrm>
        </p:spPr>
        <p:txBody>
          <a:bodyPr/>
          <a:lstStyle/>
          <a:p>
            <a:r>
              <a:rPr lang="en-US" dirty="0" smtClean="0"/>
              <a:t>Reported statement</a:t>
            </a:r>
            <a:endParaRPr lang="en-US" dirty="0" smtClean="0">
              <a:hlinkClick r:id="rId2"/>
            </a:endParaRPr>
          </a:p>
          <a:p>
            <a:r>
              <a:rPr lang="en-US" dirty="0" smtClean="0">
                <a:hlinkClick r:id="rId2"/>
              </a:rPr>
              <a:t>http</a:t>
            </a:r>
            <a:r>
              <a:rPr lang="en-US" dirty="0">
                <a:hlinkClick r:id="rId2"/>
              </a:rPr>
              <a:t>://</a:t>
            </a:r>
            <a:r>
              <a:rPr lang="en-US" dirty="0" smtClean="0">
                <a:hlinkClick r:id="rId2"/>
              </a:rPr>
              <a:t>www.redcamelot.com/camelot/exercises/SEPT26/Grammar/Reported%20Speech/Level%201.a.htm</a:t>
            </a:r>
            <a:endParaRPr lang="en-US" dirty="0" smtClean="0"/>
          </a:p>
          <a:p>
            <a:r>
              <a:rPr lang="en-US" dirty="0">
                <a:hlinkClick r:id="rId3"/>
              </a:rPr>
              <a:t>http://</a:t>
            </a:r>
            <a:r>
              <a:rPr lang="en-US" dirty="0" smtClean="0">
                <a:hlinkClick r:id="rId3"/>
              </a:rPr>
              <a:t>www.kico4u.de/english/uebungen/reportedspeech/statements.htm</a:t>
            </a:r>
            <a:endParaRPr lang="en-US" dirty="0" smtClean="0"/>
          </a:p>
          <a:p>
            <a:r>
              <a:rPr lang="en-US" dirty="0">
                <a:hlinkClick r:id="rId4"/>
              </a:rPr>
              <a:t>http://</a:t>
            </a:r>
            <a:r>
              <a:rPr lang="en-US" dirty="0" smtClean="0">
                <a:hlinkClick r:id="rId4"/>
              </a:rPr>
              <a:t>a4esl.org/q/h/9901/tm-reported1.html</a:t>
            </a:r>
            <a:endParaRPr lang="en-US" dirty="0" smtClean="0"/>
          </a:p>
          <a:p>
            <a:r>
              <a:rPr lang="en-US" dirty="0" smtClean="0"/>
              <a:t>Reported </a:t>
            </a:r>
            <a:r>
              <a:rPr lang="en-US" dirty="0" err="1" smtClean="0"/>
              <a:t>wh</a:t>
            </a:r>
            <a:r>
              <a:rPr lang="en-US" dirty="0" smtClean="0"/>
              <a:t> questions and commands</a:t>
            </a:r>
            <a:endParaRPr lang="en-US" dirty="0"/>
          </a:p>
          <a:p>
            <a:r>
              <a:rPr lang="en-US" dirty="0">
                <a:hlinkClick r:id="rId5"/>
              </a:rPr>
              <a:t>http://</a:t>
            </a:r>
            <a:r>
              <a:rPr lang="en-US" dirty="0" smtClean="0">
                <a:hlinkClick r:id="rId5"/>
              </a:rPr>
              <a:t>www.englisch-hilfen.de/en/exercises/reported_speech/questions.htm</a:t>
            </a:r>
            <a:endParaRPr lang="en-US" dirty="0" smtClean="0"/>
          </a:p>
          <a:p>
            <a:r>
              <a:rPr lang="en-US" dirty="0">
                <a:hlinkClick r:id="rId6"/>
              </a:rPr>
              <a:t>http://www.e-grammar.org/reported-speech/test2-exercise2</a:t>
            </a:r>
            <a:r>
              <a:rPr lang="en-US" dirty="0" smtClean="0">
                <a:hlinkClick r:id="rId6"/>
              </a:rPr>
              <a:t>/</a:t>
            </a:r>
            <a:r>
              <a:rPr lang="en-US" dirty="0" smtClean="0"/>
              <a:t> </a:t>
            </a:r>
          </a:p>
          <a:p>
            <a:r>
              <a:rPr lang="en-US" dirty="0">
                <a:hlinkClick r:id="rId7"/>
              </a:rPr>
              <a:t>http://</a:t>
            </a:r>
            <a:r>
              <a:rPr lang="en-US" dirty="0" smtClean="0">
                <a:hlinkClick r:id="rId7"/>
              </a:rPr>
              <a:t>www.englisch-hilfen.de/en/exercises/reported_speech/commands.htm</a:t>
            </a:r>
            <a:r>
              <a:rPr lang="en-US" dirty="0" smtClean="0"/>
              <a:t> </a:t>
            </a:r>
            <a:endParaRPr lang="en-US" dirty="0"/>
          </a:p>
        </p:txBody>
      </p:sp>
    </p:spTree>
    <p:extLst>
      <p:ext uri="{BB962C8B-B14F-4D97-AF65-F5344CB8AC3E}">
        <p14:creationId xmlns:p14="http://schemas.microsoft.com/office/powerpoint/2010/main" val="2885567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8192" y="0"/>
            <a:ext cx="10723808" cy="2943338"/>
          </a:xfrm>
        </p:spPr>
        <p:txBody>
          <a:bodyPr>
            <a:noAutofit/>
          </a:bodyPr>
          <a:lstStyle/>
          <a:p>
            <a:r>
              <a:rPr lang="en-US" sz="2800" b="1" dirty="0"/>
              <a:t>Reported Questions</a:t>
            </a:r>
            <a:r>
              <a:rPr lang="en-US" sz="2800" dirty="0"/>
              <a:t/>
            </a:r>
            <a:br>
              <a:rPr lang="en-US" sz="2800" dirty="0"/>
            </a:br>
            <a:r>
              <a:rPr lang="es-ES" sz="2800" dirty="0"/>
              <a:t/>
            </a:r>
            <a:br>
              <a:rPr lang="es-ES" sz="2800" dirty="0"/>
            </a:br>
            <a:r>
              <a:rPr lang="en-US" sz="2800" b="1" dirty="0"/>
              <a:t>WH questions</a:t>
            </a:r>
            <a:r>
              <a:rPr lang="en-US" sz="2800" dirty="0"/>
              <a:t/>
            </a:r>
            <a:br>
              <a:rPr lang="en-US" sz="2800" dirty="0"/>
            </a:br>
            <a:r>
              <a:rPr lang="en-US" sz="2800" dirty="0"/>
              <a:t>The tense changes and the question word is kept.  The fact is that, once the question is told to someone else, it isn't a question any more it changes to a normal positive sentence. </a:t>
            </a:r>
            <a:r>
              <a:rPr lang="es-ES" sz="2800" dirty="0"/>
              <a:t/>
            </a:r>
            <a:br>
              <a:rPr lang="es-ES" sz="2800" dirty="0"/>
            </a:br>
            <a:endParaRPr lang="en-US"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53226658"/>
              </p:ext>
            </p:extLst>
          </p:nvPr>
        </p:nvGraphicFramePr>
        <p:xfrm>
          <a:off x="1326525" y="2943336"/>
          <a:ext cx="10728100" cy="3612010"/>
        </p:xfrm>
        <a:graphic>
          <a:graphicData uri="http://schemas.openxmlformats.org/drawingml/2006/table">
            <a:tbl>
              <a:tblPr firstRow="1" firstCol="1" bandRow="1">
                <a:tableStyleId>{5C22544A-7EE6-4342-B048-85BDC9FD1C3A}</a:tableStyleId>
              </a:tblPr>
              <a:tblGrid>
                <a:gridCol w="5364050"/>
                <a:gridCol w="5364050"/>
              </a:tblGrid>
              <a:tr h="785520">
                <a:tc>
                  <a:txBody>
                    <a:bodyPr/>
                    <a:lstStyle/>
                    <a:p>
                      <a:pPr algn="ctr">
                        <a:lnSpc>
                          <a:spcPts val="1800"/>
                        </a:lnSpc>
                        <a:spcAft>
                          <a:spcPts val="0"/>
                        </a:spcAft>
                      </a:pPr>
                      <a:r>
                        <a:rPr lang="es-CO" sz="2400" dirty="0" err="1">
                          <a:effectLst/>
                        </a:rPr>
                        <a:t>Direct</a:t>
                      </a:r>
                      <a:r>
                        <a:rPr lang="es-CO" sz="2400" dirty="0">
                          <a:effectLst/>
                        </a:rPr>
                        <a:t> </a:t>
                      </a:r>
                      <a:r>
                        <a:rPr lang="es-CO" sz="2400" dirty="0" err="1">
                          <a:effectLst/>
                        </a:rPr>
                        <a:t>Question</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ts val="1800"/>
                        </a:lnSpc>
                        <a:spcAft>
                          <a:spcPts val="0"/>
                        </a:spcAft>
                      </a:pPr>
                      <a:r>
                        <a:rPr lang="es-CO" sz="2400">
                          <a:effectLst/>
                        </a:rPr>
                        <a:t>Reported Question</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65298">
                <a:tc>
                  <a:txBody>
                    <a:bodyPr/>
                    <a:lstStyle/>
                    <a:p>
                      <a:pPr>
                        <a:lnSpc>
                          <a:spcPts val="1800"/>
                        </a:lnSpc>
                        <a:spcAft>
                          <a:spcPts val="0"/>
                        </a:spcAft>
                      </a:pPr>
                      <a:r>
                        <a:rPr lang="en-US" sz="2400" dirty="0">
                          <a:effectLst/>
                        </a:rPr>
                        <a:t>Where is the Post Office, please?</a:t>
                      </a:r>
                      <a:r>
                        <a:rPr lang="es-CO" sz="2400" dirty="0">
                          <a:effectLst/>
                        </a:rPr>
                        <a:t></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She asked me where the Post Office was.</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65298">
                <a:tc>
                  <a:txBody>
                    <a:bodyPr/>
                    <a:lstStyle/>
                    <a:p>
                      <a:pPr>
                        <a:lnSpc>
                          <a:spcPts val="1800"/>
                        </a:lnSpc>
                        <a:spcAft>
                          <a:spcPts val="0"/>
                        </a:spcAft>
                      </a:pPr>
                      <a:r>
                        <a:rPr lang="es-CO" sz="2400" dirty="0" err="1">
                          <a:effectLst/>
                        </a:rPr>
                        <a:t>What</a:t>
                      </a:r>
                      <a:r>
                        <a:rPr lang="es-CO" sz="2400" dirty="0">
                          <a:effectLst/>
                        </a:rPr>
                        <a:t> are </a:t>
                      </a:r>
                      <a:r>
                        <a:rPr lang="es-CO" sz="2400" dirty="0" err="1">
                          <a:effectLst/>
                        </a:rPr>
                        <a:t>you</a:t>
                      </a:r>
                      <a:r>
                        <a:rPr lang="es-CO" sz="2400" dirty="0">
                          <a:effectLst/>
                        </a:rPr>
                        <a:t> </a:t>
                      </a:r>
                      <a:r>
                        <a:rPr lang="es-CO" sz="2400" dirty="0" err="1">
                          <a:effectLst/>
                        </a:rPr>
                        <a:t>doing</a:t>
                      </a:r>
                      <a:r>
                        <a:rPr lang="es-CO" sz="2400" dirty="0">
                          <a:effectLst/>
                        </a:rPr>
                        <a:t>?</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She asked me what I was doing.</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65298">
                <a:tc>
                  <a:txBody>
                    <a:bodyPr/>
                    <a:lstStyle/>
                    <a:p>
                      <a:pPr>
                        <a:lnSpc>
                          <a:spcPts val="1800"/>
                        </a:lnSpc>
                        <a:spcAft>
                          <a:spcPts val="0"/>
                        </a:spcAft>
                      </a:pPr>
                      <a:r>
                        <a:rPr lang="en-US" sz="2400">
                          <a:effectLst/>
                        </a:rPr>
                        <a:t>Who was that fantastic man?</a:t>
                      </a:r>
                      <a:r>
                        <a:rPr lang="es-CO" sz="2400">
                          <a:effectLst/>
                        </a:rPr>
                        <a:t></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She asked me who that fantastic man had been.</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65298">
                <a:tc>
                  <a:txBody>
                    <a:bodyPr/>
                    <a:lstStyle/>
                    <a:p>
                      <a:pPr>
                        <a:lnSpc>
                          <a:spcPts val="1800"/>
                        </a:lnSpc>
                        <a:spcAft>
                          <a:spcPts val="0"/>
                        </a:spcAft>
                      </a:pPr>
                      <a:r>
                        <a:rPr lang="en-US" sz="2400">
                          <a:effectLst/>
                        </a:rPr>
                        <a:t>Where do you live?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She asked me where I lived.</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65298">
                <a:tc>
                  <a:txBody>
                    <a:bodyPr/>
                    <a:lstStyle/>
                    <a:p>
                      <a:pPr>
                        <a:lnSpc>
                          <a:spcPts val="1800"/>
                        </a:lnSpc>
                        <a:spcAft>
                          <a:spcPts val="0"/>
                        </a:spcAft>
                      </a:pPr>
                      <a:r>
                        <a:rPr lang="en-US" sz="2400">
                          <a:effectLst/>
                        </a:rPr>
                        <a:t>Where is Julie?"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She asked me where Julie was.</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3498152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8039" y="272739"/>
            <a:ext cx="10126574" cy="2637885"/>
          </a:xfrm>
        </p:spPr>
        <p:txBody>
          <a:bodyPr>
            <a:normAutofit fontScale="90000"/>
          </a:bodyPr>
          <a:lstStyle/>
          <a:p>
            <a:pPr lvl="0" defTabSz="914400" eaLnBrk="0" fontAlgn="base" hangingPunct="0">
              <a:spcAft>
                <a:spcPct val="0"/>
              </a:spcAft>
            </a:pPr>
            <a:r>
              <a:rPr lang="en-US" altLang="es-ES"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'YES / NO' question</a:t>
            </a: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 </a:t>
            </a:r>
            <a:r>
              <a:rPr lang="es-ES" altLang="es-ES" sz="3200" dirty="0">
                <a:solidFill>
                  <a:schemeClr val="tx1"/>
                </a:solidFill>
              </a:rPr>
              <a:t/>
            </a:r>
            <a:br>
              <a:rPr lang="es-ES" altLang="es-ES" sz="3200" dirty="0">
                <a:solidFill>
                  <a:schemeClr val="tx1"/>
                </a:solidFill>
              </a:rPr>
            </a:b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Words like </a:t>
            </a:r>
            <a:r>
              <a:rPr lang="en-US" altLang="es-E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en-US" altLang="es-ES"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'if' </a:t>
            </a: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or</a:t>
            </a:r>
            <a:r>
              <a:rPr lang="en-US" altLang="es-ES"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 'whether' </a:t>
            </a: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are used.</a:t>
            </a:r>
            <a:r>
              <a:rPr lang="es-ES" altLang="es-ES" sz="3200" dirty="0">
                <a:solidFill>
                  <a:schemeClr val="tx1"/>
                </a:solidFill>
              </a:rPr>
              <a:t/>
            </a:r>
            <a:br>
              <a:rPr lang="es-ES" altLang="es-ES" sz="3200" dirty="0">
                <a:solidFill>
                  <a:schemeClr val="tx1"/>
                </a:solidFill>
              </a:rPr>
            </a:b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Direct speech: "Do you like chocolate?"</a:t>
            </a:r>
            <a:r>
              <a:rPr lang="es-CO" altLang="es-ES" sz="3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s-CO" altLang="es-ES" sz="32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Reported speech</a:t>
            </a:r>
            <a:r>
              <a:rPr lang="en-US" altLang="es-ES" dirty="0" smtClean="0">
                <a:solidFill>
                  <a:schemeClr val="tx1"/>
                </a:solidFill>
                <a:latin typeface="Georgia" panose="02040502050405020303" pitchFamily="18" charset="0"/>
                <a:ea typeface="Times New Roman" panose="02020603050405020304" pitchFamily="18" charset="0"/>
                <a:cs typeface="Times New Roman" panose="02020603050405020304" pitchFamily="18" charset="0"/>
              </a:rPr>
              <a:t>: No </a:t>
            </a: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problem? Here are a few more examples: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788279846"/>
              </p:ext>
            </p:extLst>
          </p:nvPr>
        </p:nvGraphicFramePr>
        <p:xfrm>
          <a:off x="1197735" y="2910624"/>
          <a:ext cx="10306878" cy="3683358"/>
        </p:xfrm>
        <a:graphic>
          <a:graphicData uri="http://schemas.openxmlformats.org/drawingml/2006/table">
            <a:tbl>
              <a:tblPr firstRow="1" firstCol="1" bandRow="1">
                <a:tableStyleId>{5C22544A-7EE6-4342-B048-85BDC9FD1C3A}</a:tableStyleId>
              </a:tblPr>
              <a:tblGrid>
                <a:gridCol w="5153439"/>
                <a:gridCol w="5153439"/>
              </a:tblGrid>
              <a:tr h="736346">
                <a:tc>
                  <a:txBody>
                    <a:bodyPr/>
                    <a:lstStyle/>
                    <a:p>
                      <a:pPr>
                        <a:lnSpc>
                          <a:spcPts val="1800"/>
                        </a:lnSpc>
                        <a:spcAft>
                          <a:spcPts val="0"/>
                        </a:spcAft>
                      </a:pPr>
                      <a:r>
                        <a:rPr lang="es-CO" sz="2400" dirty="0" err="1">
                          <a:effectLst/>
                        </a:rPr>
                        <a:t>Direct</a:t>
                      </a:r>
                      <a:r>
                        <a:rPr lang="es-CO" sz="2400" dirty="0">
                          <a:effectLst/>
                        </a:rPr>
                        <a:t> </a:t>
                      </a:r>
                      <a:r>
                        <a:rPr lang="es-CO" sz="2400" dirty="0" err="1">
                          <a:effectLst/>
                        </a:rPr>
                        <a:t>Question</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s-CO" sz="2400">
                          <a:effectLst/>
                        </a:rPr>
                        <a:t>Reported Question</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36753">
                <a:tc>
                  <a:txBody>
                    <a:bodyPr/>
                    <a:lstStyle/>
                    <a:p>
                      <a:pPr>
                        <a:lnSpc>
                          <a:spcPts val="1800"/>
                        </a:lnSpc>
                        <a:spcAft>
                          <a:spcPts val="0"/>
                        </a:spcAft>
                      </a:pPr>
                      <a:r>
                        <a:rPr lang="es-CO" sz="2400" dirty="0">
                          <a:effectLst/>
                        </a:rPr>
                        <a:t>Do </a:t>
                      </a:r>
                      <a:r>
                        <a:rPr lang="es-CO" sz="2400" dirty="0" err="1">
                          <a:effectLst/>
                        </a:rPr>
                        <a:t>you</a:t>
                      </a:r>
                      <a:r>
                        <a:rPr lang="es-CO" sz="2400" dirty="0">
                          <a:effectLst/>
                        </a:rPr>
                        <a:t> </a:t>
                      </a:r>
                      <a:r>
                        <a:rPr lang="es-CO" sz="2400" dirty="0" err="1">
                          <a:effectLst/>
                        </a:rPr>
                        <a:t>love</a:t>
                      </a:r>
                      <a:r>
                        <a:rPr lang="es-CO" sz="2400" dirty="0">
                          <a:effectLst/>
                        </a:rPr>
                        <a:t> me?</a:t>
                      </a:r>
                      <a:r>
                        <a:rPr lang="es-CO" sz="2400" dirty="0" smtClean="0">
                          <a:effectLst/>
                        </a:rPr>
                        <a:t></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He asked me if/whether I loved him.</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36753">
                <a:tc>
                  <a:txBody>
                    <a:bodyPr/>
                    <a:lstStyle/>
                    <a:p>
                      <a:pPr>
                        <a:lnSpc>
                          <a:spcPts val="1800"/>
                        </a:lnSpc>
                        <a:spcAft>
                          <a:spcPts val="0"/>
                        </a:spcAft>
                      </a:pPr>
                      <a:r>
                        <a:rPr lang="en-US" sz="2400">
                          <a:effectLst/>
                        </a:rPr>
                        <a:t>Have you ever been to Mexico?</a:t>
                      </a:r>
                      <a:r>
                        <a:rPr lang="es-CO" sz="2400">
                          <a:effectLst/>
                        </a:rPr>
                        <a:t></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She asked me if/whether I had ever been to Mexico.</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36753">
                <a:tc>
                  <a:txBody>
                    <a:bodyPr/>
                    <a:lstStyle/>
                    <a:p>
                      <a:pPr>
                        <a:lnSpc>
                          <a:spcPts val="1800"/>
                        </a:lnSpc>
                        <a:spcAft>
                          <a:spcPts val="0"/>
                        </a:spcAft>
                      </a:pPr>
                      <a:r>
                        <a:rPr lang="es-CO" sz="2400">
                          <a:effectLst/>
                        </a:rPr>
                        <a:t>Are you living here?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She asked me if/whether I was living here.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36753">
                <a:tc>
                  <a:txBody>
                    <a:bodyPr/>
                    <a:lstStyle/>
                    <a:p>
                      <a:pPr>
                        <a:lnSpc>
                          <a:spcPts val="1800"/>
                        </a:lnSpc>
                        <a:spcAft>
                          <a:spcPts val="0"/>
                        </a:spcAft>
                      </a:pPr>
                      <a:r>
                        <a:rPr lang="en-US" sz="2400" dirty="0">
                          <a:effectLst/>
                        </a:rPr>
                        <a:t>Do you like chocolate?</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She asked me if/whether I liked chocolate</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
        <p:nvSpPr>
          <p:cNvPr id="5" name="Rectangle 1"/>
          <p:cNvSpPr>
            <a:spLocks noChangeArrowheads="1"/>
          </p:cNvSpPr>
          <p:nvPr/>
        </p:nvSpPr>
        <p:spPr bwMode="auto">
          <a:xfrm>
            <a:off x="0" y="-140732"/>
            <a:ext cx="18473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ES" sz="1200" b="0"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
            </a:r>
            <a:br>
              <a:rPr kumimoji="0" lang="en-US" altLang="es-ES" sz="1200" b="0"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br>
            <a:r>
              <a:rPr kumimoji="0" lang="en-US" altLang="es-ES" sz="1200" b="0"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
            </a:r>
            <a:br>
              <a:rPr kumimoji="0" lang="en-US" altLang="es-ES" sz="1200" b="0" i="0" u="none" strike="noStrike" cap="none" normalizeH="0" baseline="0" dirty="0" smtClean="0">
                <a:ln>
                  <a:noFill/>
                </a:ln>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br>
            <a:endParaRPr kumimoji="0" lang="en-U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16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17679" y="0"/>
            <a:ext cx="8911687" cy="166352"/>
          </a:xfrm>
        </p:spPr>
        <p:txBody>
          <a:bodyPr>
            <a:normAutofit fontScale="90000"/>
          </a:bodyPr>
          <a:lstStyle/>
          <a:p>
            <a:endParaRPr lang="en-US" dirty="0"/>
          </a:p>
        </p:txBody>
      </p:sp>
      <p:sp>
        <p:nvSpPr>
          <p:cNvPr id="3" name="Marcador de contenido 2"/>
          <p:cNvSpPr>
            <a:spLocks noGrp="1"/>
          </p:cNvSpPr>
          <p:nvPr>
            <p:ph idx="1"/>
          </p:nvPr>
        </p:nvSpPr>
        <p:spPr>
          <a:xfrm>
            <a:off x="1442433" y="1532586"/>
            <a:ext cx="10062178" cy="4983943"/>
          </a:xfrm>
        </p:spPr>
        <p:txBody>
          <a:bodyPr>
            <a:normAutofit lnSpcReduction="10000"/>
          </a:bodyPr>
          <a:lstStyle/>
          <a:p>
            <a:r>
              <a:rPr lang="en-US" sz="2800" b="1" dirty="0"/>
              <a:t>Reported Requests</a:t>
            </a:r>
            <a:endParaRPr lang="es-ES" sz="2800" dirty="0"/>
          </a:p>
          <a:p>
            <a:r>
              <a:rPr lang="en-US" sz="2800" dirty="0"/>
              <a:t>There's more! What if someone asks you to do something (in a polite way)? </a:t>
            </a:r>
            <a:r>
              <a:rPr lang="es-CO" sz="2800" dirty="0" err="1"/>
              <a:t>For</a:t>
            </a:r>
            <a:r>
              <a:rPr lang="es-CO" sz="2800" dirty="0"/>
              <a:t> </a:t>
            </a:r>
            <a:r>
              <a:rPr lang="es-CO" sz="2800" dirty="0" err="1"/>
              <a:t>example</a:t>
            </a:r>
            <a:r>
              <a:rPr lang="es-CO" sz="2800" dirty="0"/>
              <a:t>:</a:t>
            </a:r>
            <a:endParaRPr lang="es-ES" sz="2800" dirty="0"/>
          </a:p>
          <a:p>
            <a:pPr lvl="0"/>
            <a:r>
              <a:rPr lang="en-US" sz="2800" dirty="0"/>
              <a:t>Direct speech: "Close the window, please"</a:t>
            </a:r>
            <a:endParaRPr lang="es-ES" sz="2800" dirty="0"/>
          </a:p>
          <a:p>
            <a:pPr lvl="0"/>
            <a:r>
              <a:rPr lang="en-US" sz="2800" dirty="0"/>
              <a:t>Or: "Could you close the window please?"</a:t>
            </a:r>
            <a:endParaRPr lang="es-ES" sz="2800" dirty="0"/>
          </a:p>
          <a:p>
            <a:pPr lvl="0"/>
            <a:r>
              <a:rPr lang="en-US" sz="2800" dirty="0"/>
              <a:t>Or: "Would you mind closing the window please?"</a:t>
            </a:r>
            <a:endParaRPr lang="es-ES" sz="2800" dirty="0"/>
          </a:p>
          <a:p>
            <a:r>
              <a:rPr lang="en-US" sz="2800" dirty="0"/>
              <a:t>All of these requests mean the same thing, so we don't need to report every word when we tell another person about it. </a:t>
            </a:r>
            <a:r>
              <a:rPr lang="es-CO" sz="2800" dirty="0" err="1"/>
              <a:t>We</a:t>
            </a:r>
            <a:r>
              <a:rPr lang="es-CO" sz="2800" dirty="0"/>
              <a:t> </a:t>
            </a:r>
            <a:r>
              <a:rPr lang="es-CO" sz="2800" dirty="0" err="1"/>
              <a:t>simply</a:t>
            </a:r>
            <a:r>
              <a:rPr lang="es-CO" sz="2800" dirty="0"/>
              <a:t> use </a:t>
            </a:r>
            <a:r>
              <a:rPr lang="es-CO" sz="2800" b="1" dirty="0"/>
              <a:t>'</a:t>
            </a:r>
            <a:r>
              <a:rPr lang="es-CO" sz="2800" b="1" dirty="0" err="1"/>
              <a:t>ask</a:t>
            </a:r>
            <a:r>
              <a:rPr lang="es-CO" sz="2800" b="1" dirty="0"/>
              <a:t> me + to + </a:t>
            </a:r>
            <a:r>
              <a:rPr lang="es-CO" sz="2800" b="1" dirty="0" err="1"/>
              <a:t>infinitive</a:t>
            </a:r>
            <a:r>
              <a:rPr lang="es-CO" sz="2800" b="1" dirty="0"/>
              <a:t>'</a:t>
            </a:r>
            <a:r>
              <a:rPr lang="es-CO" sz="2800" dirty="0"/>
              <a:t>:</a:t>
            </a:r>
            <a:endParaRPr lang="es-ES" sz="2800" dirty="0"/>
          </a:p>
          <a:p>
            <a:pPr lvl="0"/>
            <a:r>
              <a:rPr lang="en-US" sz="2800" dirty="0"/>
              <a:t>Reported speech: She asked me to close the window</a:t>
            </a:r>
            <a:r>
              <a:rPr lang="en-US" dirty="0"/>
              <a:t>.</a:t>
            </a:r>
            <a:endParaRPr lang="es-ES" dirty="0"/>
          </a:p>
          <a:p>
            <a:endParaRPr lang="en-US" dirty="0"/>
          </a:p>
        </p:txBody>
      </p:sp>
    </p:spTree>
    <p:extLst>
      <p:ext uri="{BB962C8B-B14F-4D97-AF65-F5344CB8AC3E}">
        <p14:creationId xmlns:p14="http://schemas.microsoft.com/office/powerpoint/2010/main" val="160423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4254" y="228600"/>
            <a:ext cx="9727327" cy="1625958"/>
          </a:xfrm>
        </p:spPr>
        <p:txBody>
          <a:bodyPr>
            <a:normAutofit fontScale="90000"/>
          </a:bodyPr>
          <a:lstStyle/>
          <a:p>
            <a:pPr lvl="0" defTabSz="914400" eaLnBrk="0" fontAlgn="base" hangingPunct="0">
              <a:spcAft>
                <a:spcPct val="0"/>
              </a:spcAft>
            </a:pP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To report a negative request, use 'not':</a:t>
            </a:r>
            <a:r>
              <a:rPr lang="es-ES" altLang="es-ES" sz="3200" dirty="0">
                <a:solidFill>
                  <a:schemeClr val="tx1"/>
                </a:solidFill>
              </a:rPr>
              <a:t/>
            </a:r>
            <a:br>
              <a:rPr lang="es-ES" altLang="es-ES" sz="3200" dirty="0">
                <a:solidFill>
                  <a:schemeClr val="tx1"/>
                </a:solidFill>
              </a:rPr>
            </a:b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Direct speech: "Please don't be late."</a:t>
            </a:r>
            <a:r>
              <a:rPr lang="es-ES" altLang="es-ES" sz="3200" dirty="0">
                <a:solidFill>
                  <a:schemeClr val="tx1"/>
                </a:solidFill>
              </a:rPr>
              <a:t/>
            </a:r>
            <a:br>
              <a:rPr lang="es-ES" altLang="es-ES" sz="3200" dirty="0">
                <a:solidFill>
                  <a:schemeClr val="tx1"/>
                </a:solidFill>
              </a:rPr>
            </a:b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Reported speech: She asked us </a:t>
            </a:r>
            <a:r>
              <a:rPr lang="en-US" altLang="es-ES" b="1"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not</a:t>
            </a:r>
            <a:r>
              <a:rPr lang="en-US" altLang="es-ES" dirty="0">
                <a:solidFill>
                  <a:schemeClr val="tx1"/>
                </a:solidFill>
                <a:latin typeface="Georgia" panose="02040502050405020303" pitchFamily="18" charset="0"/>
                <a:ea typeface="Times New Roman" panose="02020603050405020304" pitchFamily="18" charset="0"/>
                <a:cs typeface="Times New Roman" panose="02020603050405020304" pitchFamily="18" charset="0"/>
              </a:rPr>
              <a:t> to be late.</a:t>
            </a:r>
            <a:r>
              <a:rPr lang="es-ES" altLang="es-ES" sz="3200" dirty="0">
                <a:solidFill>
                  <a:schemeClr val="tx1"/>
                </a:solidFill>
              </a:rPr>
              <a:t> </a:t>
            </a:r>
            <a:r>
              <a:rPr lang="es-ES" altLang="es-ES" sz="4800" dirty="0">
                <a:solidFill>
                  <a:schemeClr val="tx1"/>
                </a:solidFill>
                <a:latin typeface="Arial" panose="020B0604020202020204" pitchFamily="34" charset="0"/>
              </a:rPr>
              <a:t/>
            </a:r>
            <a:br>
              <a:rPr lang="es-ES" altLang="es-ES" sz="4800" dirty="0">
                <a:solidFill>
                  <a:schemeClr val="tx1"/>
                </a:solidFill>
                <a:latin typeface="Arial" panose="020B0604020202020204" pitchFamily="34" charset="0"/>
              </a:rPr>
            </a:b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532870691"/>
              </p:ext>
            </p:extLst>
          </p:nvPr>
        </p:nvGraphicFramePr>
        <p:xfrm>
          <a:off x="1429553" y="1996225"/>
          <a:ext cx="10483404" cy="4752516"/>
        </p:xfrm>
        <a:graphic>
          <a:graphicData uri="http://schemas.openxmlformats.org/drawingml/2006/table">
            <a:tbl>
              <a:tblPr firstRow="1" firstCol="1" bandRow="1">
                <a:tableStyleId>{5C22544A-7EE6-4342-B048-85BDC9FD1C3A}</a:tableStyleId>
              </a:tblPr>
              <a:tblGrid>
                <a:gridCol w="5241702"/>
                <a:gridCol w="5241702"/>
              </a:tblGrid>
              <a:tr h="793937">
                <a:tc>
                  <a:txBody>
                    <a:bodyPr/>
                    <a:lstStyle/>
                    <a:p>
                      <a:pPr>
                        <a:lnSpc>
                          <a:spcPts val="1800"/>
                        </a:lnSpc>
                        <a:spcAft>
                          <a:spcPts val="0"/>
                        </a:spcAft>
                      </a:pPr>
                      <a:r>
                        <a:rPr lang="es-CO" sz="2800">
                          <a:effectLst/>
                        </a:rPr>
                        <a:t>Direct Request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s-CO" sz="2800">
                          <a:effectLst/>
                        </a:rPr>
                        <a:t>Reported Request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94379">
                <a:tc>
                  <a:txBody>
                    <a:bodyPr/>
                    <a:lstStyle/>
                    <a:p>
                      <a:pPr>
                        <a:lnSpc>
                          <a:spcPts val="1800"/>
                        </a:lnSpc>
                        <a:spcAft>
                          <a:spcPts val="0"/>
                        </a:spcAft>
                      </a:pPr>
                      <a:r>
                        <a:rPr lang="es-CO" sz="2800">
                          <a:effectLst/>
                        </a:rPr>
                        <a:t>Please help me.</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800">
                          <a:effectLst/>
                        </a:rPr>
                        <a:t>She asked me to help her.</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81063">
                <a:tc>
                  <a:txBody>
                    <a:bodyPr/>
                    <a:lstStyle/>
                    <a:p>
                      <a:pPr>
                        <a:lnSpc>
                          <a:spcPts val="1800"/>
                        </a:lnSpc>
                        <a:spcAft>
                          <a:spcPts val="0"/>
                        </a:spcAft>
                      </a:pPr>
                      <a:r>
                        <a:rPr lang="es-CO" sz="2800">
                          <a:effectLst/>
                        </a:rPr>
                        <a:t>Please don't smoke.</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800">
                          <a:effectLst/>
                        </a:rPr>
                        <a:t>She asked me not to smoke.</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94379">
                <a:tc>
                  <a:txBody>
                    <a:bodyPr/>
                    <a:lstStyle/>
                    <a:p>
                      <a:pPr>
                        <a:lnSpc>
                          <a:spcPts val="1800"/>
                        </a:lnSpc>
                        <a:spcAft>
                          <a:spcPts val="0"/>
                        </a:spcAft>
                      </a:pPr>
                      <a:r>
                        <a:rPr lang="es-CO" sz="2800">
                          <a:effectLst/>
                        </a:rPr>
                        <a:t></a:t>
                      </a:r>
                      <a:r>
                        <a:rPr lang="en-US" sz="2800">
                          <a:effectLst/>
                        </a:rPr>
                        <a:t>Could you bring my book tonight?</a:t>
                      </a:r>
                      <a:r>
                        <a:rPr lang="es-CO" sz="2800">
                          <a:effectLst/>
                        </a:rPr>
                        <a: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800">
                          <a:effectLst/>
                        </a:rPr>
                        <a:t>She asked me to bring her book that night.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94379">
                <a:tc>
                  <a:txBody>
                    <a:bodyPr/>
                    <a:lstStyle/>
                    <a:p>
                      <a:pPr>
                        <a:lnSpc>
                          <a:spcPts val="1800"/>
                        </a:lnSpc>
                        <a:spcAft>
                          <a:spcPts val="0"/>
                        </a:spcAft>
                      </a:pPr>
                      <a:r>
                        <a:rPr lang="es-CO" sz="2800">
                          <a:effectLst/>
                        </a:rPr>
                        <a:t></a:t>
                      </a:r>
                      <a:r>
                        <a:rPr lang="en-US" sz="2800">
                          <a:effectLst/>
                        </a:rPr>
                        <a:t>Could you pass the milk, please?</a:t>
                      </a:r>
                      <a:r>
                        <a:rPr lang="es-CO" sz="2800">
                          <a:effectLst/>
                        </a:rPr>
                        <a: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800">
                          <a:effectLst/>
                        </a:rPr>
                        <a:t>She asked me to pass the milk.</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94379">
                <a:tc>
                  <a:txBody>
                    <a:bodyPr/>
                    <a:lstStyle/>
                    <a:p>
                      <a:pPr>
                        <a:lnSpc>
                          <a:spcPts val="1800"/>
                        </a:lnSpc>
                        <a:spcAft>
                          <a:spcPts val="0"/>
                        </a:spcAft>
                      </a:pPr>
                      <a:r>
                        <a:rPr lang="es-CO" sz="2800">
                          <a:effectLst/>
                        </a:rPr>
                        <a:t></a:t>
                      </a:r>
                      <a:r>
                        <a:rPr lang="en-US" sz="2800">
                          <a:effectLst/>
                        </a:rPr>
                        <a:t>Would you mind coming early tomorrow?</a:t>
                      </a:r>
                      <a:r>
                        <a:rPr lang="es-CO" sz="2800">
                          <a:effectLst/>
                        </a:rPr>
                        <a:t></a:t>
                      </a:r>
                      <a:endParaRPr lang="es-ES" sz="2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800" dirty="0">
                          <a:effectLst/>
                        </a:rPr>
                        <a:t>She asked me to come early the next day.</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724482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13376" y="-45719"/>
            <a:ext cx="8911687" cy="45719"/>
          </a:xfrm>
        </p:spPr>
        <p:txBody>
          <a:bodyPr>
            <a:normAutofit fontScale="90000"/>
          </a:bodyPr>
          <a:lstStyle/>
          <a:p>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400749064"/>
              </p:ext>
            </p:extLst>
          </p:nvPr>
        </p:nvGraphicFramePr>
        <p:xfrm>
          <a:off x="1404234" y="2580857"/>
          <a:ext cx="10598876" cy="3755548"/>
        </p:xfrm>
        <a:graphic>
          <a:graphicData uri="http://schemas.openxmlformats.org/drawingml/2006/table">
            <a:tbl>
              <a:tblPr firstRow="1" firstCol="1" bandRow="1">
                <a:tableStyleId>{5C22544A-7EE6-4342-B048-85BDC9FD1C3A}</a:tableStyleId>
              </a:tblPr>
              <a:tblGrid>
                <a:gridCol w="5299438"/>
                <a:gridCol w="5299438"/>
              </a:tblGrid>
              <a:tr h="750776">
                <a:tc>
                  <a:txBody>
                    <a:bodyPr/>
                    <a:lstStyle/>
                    <a:p>
                      <a:pPr>
                        <a:lnSpc>
                          <a:spcPts val="1800"/>
                        </a:lnSpc>
                        <a:spcAft>
                          <a:spcPts val="0"/>
                        </a:spcAft>
                      </a:pPr>
                      <a:r>
                        <a:rPr lang="es-CO" sz="2400">
                          <a:effectLst/>
                        </a:rPr>
                        <a:t>Direct Order</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s-CO" sz="2400">
                          <a:effectLst/>
                        </a:rPr>
                        <a:t>Reported Order</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51193">
                <a:tc>
                  <a:txBody>
                    <a:bodyPr/>
                    <a:lstStyle/>
                    <a:p>
                      <a:pPr>
                        <a:lnSpc>
                          <a:spcPts val="1800"/>
                        </a:lnSpc>
                        <a:spcAft>
                          <a:spcPts val="0"/>
                        </a:spcAft>
                      </a:pPr>
                      <a:r>
                        <a:rPr lang="es-CO" sz="2400">
                          <a:effectLst/>
                        </a:rPr>
                        <a:t>Go to bed!</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He told the child to go to bed.</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51193">
                <a:tc>
                  <a:txBody>
                    <a:bodyPr/>
                    <a:lstStyle/>
                    <a:p>
                      <a:pPr>
                        <a:lnSpc>
                          <a:spcPts val="1800"/>
                        </a:lnSpc>
                        <a:spcAft>
                          <a:spcPts val="0"/>
                        </a:spcAft>
                      </a:pPr>
                      <a:r>
                        <a:rPr lang="es-CO" sz="2400">
                          <a:effectLst/>
                        </a:rPr>
                        <a:t>Don't worry!</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He told her not to worry.</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51193">
                <a:tc>
                  <a:txBody>
                    <a:bodyPr/>
                    <a:lstStyle/>
                    <a:p>
                      <a:pPr>
                        <a:lnSpc>
                          <a:spcPts val="1800"/>
                        </a:lnSpc>
                        <a:spcAft>
                          <a:spcPts val="0"/>
                        </a:spcAft>
                      </a:pPr>
                      <a:r>
                        <a:rPr lang="es-CO" sz="2400">
                          <a:effectLst/>
                        </a:rPr>
                        <a:t>Be on time!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a:effectLst/>
                        </a:rPr>
                        <a:t>He told me to be on time.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751193">
                <a:tc>
                  <a:txBody>
                    <a:bodyPr/>
                    <a:lstStyle/>
                    <a:p>
                      <a:pPr>
                        <a:lnSpc>
                          <a:spcPts val="1800"/>
                        </a:lnSpc>
                        <a:spcAft>
                          <a:spcPts val="0"/>
                        </a:spcAft>
                      </a:pPr>
                      <a:r>
                        <a:rPr lang="es-CO" sz="2400">
                          <a:effectLst/>
                        </a:rPr>
                        <a:t>Don't smoke!</a:t>
                      </a:r>
                      <a:endParaRPr lang="es-ES"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ts val="1800"/>
                        </a:lnSpc>
                        <a:spcAft>
                          <a:spcPts val="0"/>
                        </a:spcAft>
                      </a:pPr>
                      <a:r>
                        <a:rPr lang="en-US" sz="2400" dirty="0">
                          <a:effectLst/>
                        </a:rPr>
                        <a:t>He told us not to smoke.</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
        <p:nvSpPr>
          <p:cNvPr id="6" name="Rectángulo 5"/>
          <p:cNvSpPr/>
          <p:nvPr/>
        </p:nvSpPr>
        <p:spPr>
          <a:xfrm>
            <a:off x="1404234" y="43934"/>
            <a:ext cx="10959920" cy="2246769"/>
          </a:xfrm>
          <a:prstGeom prst="rect">
            <a:avLst/>
          </a:prstGeom>
        </p:spPr>
        <p:txBody>
          <a:bodyPr wrap="square">
            <a:spAutoFit/>
          </a:bodyPr>
          <a:lstStyle/>
          <a:p>
            <a:pPr lvl="0" defTabSz="914400" eaLnBrk="0" fontAlgn="base" hangingPunct="0">
              <a:spcBef>
                <a:spcPct val="0"/>
              </a:spcBef>
              <a:spcAft>
                <a:spcPct val="0"/>
              </a:spcAft>
            </a:pPr>
            <a:r>
              <a:rPr lang="en-US" altLang="es-ES" sz="2000" b="1" dirty="0">
                <a:latin typeface="Georgia" panose="02040502050405020303" pitchFamily="18" charset="0"/>
                <a:ea typeface="Times New Roman" panose="02020603050405020304" pitchFamily="18" charset="0"/>
                <a:cs typeface="Times New Roman" panose="02020603050405020304" pitchFamily="18" charset="0"/>
              </a:rPr>
              <a:t>Reported Orders</a:t>
            </a:r>
            <a:endParaRPr lang="es-ES" altLang="es-ES" sz="2000" dirty="0"/>
          </a:p>
          <a:p>
            <a:pPr lvl="0" defTabSz="914400" eaLnBrk="0" fontAlgn="base" hangingPunct="0">
              <a:spcBef>
                <a:spcPct val="0"/>
              </a:spcBef>
              <a:spcAft>
                <a:spcPct val="0"/>
              </a:spcAft>
            </a:pPr>
            <a:r>
              <a:rPr lang="en-US" altLang="es-ES" sz="2000" dirty="0">
                <a:latin typeface="Georgia" panose="02040502050405020303" pitchFamily="18" charset="0"/>
                <a:ea typeface="Times New Roman" panose="02020603050405020304" pitchFamily="18" charset="0"/>
                <a:cs typeface="Times New Roman" panose="02020603050405020304" pitchFamily="18" charset="0"/>
              </a:rPr>
              <a:t>And finally, how about if someone doesn't ask so politely? We can call this an 'order' in English, when someone tells you very directly to do something.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For</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example</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a:t>
            </a:r>
            <a:endParaRPr lang="es-ES" altLang="es-ES" sz="2000" dirty="0"/>
          </a:p>
          <a:p>
            <a:pPr lvl="0" defTabSz="914400" eaLnBrk="0" fontAlgn="base" hangingPunct="0">
              <a:spcBef>
                <a:spcPct val="0"/>
              </a:spcBef>
              <a:spcAft>
                <a:spcPct val="0"/>
              </a:spcAft>
              <a:buFontTx/>
              <a:buChar char="•"/>
            </a:pP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Direct</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speech</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Sit</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down</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a:t>
            </a:r>
            <a:endParaRPr lang="es-ES" altLang="es-ES" sz="2000" dirty="0"/>
          </a:p>
          <a:p>
            <a:pPr lvl="0" defTabSz="914400" eaLnBrk="0" fontAlgn="base" hangingPunct="0">
              <a:spcBef>
                <a:spcPct val="0"/>
              </a:spcBef>
              <a:spcAft>
                <a:spcPct val="0"/>
              </a:spcAft>
            </a:pPr>
            <a:r>
              <a:rPr lang="en-US" altLang="es-ES" sz="2000" dirty="0">
                <a:latin typeface="Georgia" panose="02040502050405020303" pitchFamily="18" charset="0"/>
                <a:ea typeface="Times New Roman" panose="02020603050405020304" pitchFamily="18" charset="0"/>
                <a:cs typeface="Times New Roman" panose="02020603050405020304" pitchFamily="18" charset="0"/>
              </a:rPr>
              <a:t>In fact, we make this into reported speech in the same way as a request.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We</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just</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use </a:t>
            </a:r>
            <a:r>
              <a:rPr lang="es-CO" altLang="es-ES" sz="2000" b="1" dirty="0">
                <a:latin typeface="Georgia" panose="02040502050405020303" pitchFamily="18" charset="0"/>
                <a:ea typeface="Times New Roman" panose="02020603050405020304" pitchFamily="18" charset="0"/>
                <a:cs typeface="Times New Roman" panose="02020603050405020304" pitchFamily="18" charset="0"/>
              </a:rPr>
              <a:t>'</a:t>
            </a:r>
            <a:r>
              <a:rPr lang="es-CO" altLang="es-ES" sz="2000" b="1" dirty="0" err="1">
                <a:latin typeface="Georgia" panose="02040502050405020303" pitchFamily="18" charset="0"/>
                <a:ea typeface="Times New Roman" panose="02020603050405020304" pitchFamily="18" charset="0"/>
                <a:cs typeface="Times New Roman" panose="02020603050405020304" pitchFamily="18" charset="0"/>
              </a:rPr>
              <a:t>tell</a:t>
            </a:r>
            <a:r>
              <a:rPr lang="es-CO" altLang="es-ES" sz="2000" b="1" dirty="0">
                <a:latin typeface="Georgia" panose="02040502050405020303" pitchFamily="18" charset="0"/>
                <a:ea typeface="Times New Roman" panose="02020603050405020304" pitchFamily="18" charset="0"/>
                <a:cs typeface="Times New Roman" panose="02020603050405020304" pitchFamily="18" charset="0"/>
              </a:rPr>
              <a:t>'</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a:t>
            </a:r>
            <a:r>
              <a:rPr lang="es-CO" altLang="es-ES" sz="2000" dirty="0" err="1">
                <a:latin typeface="Georgia" panose="02040502050405020303" pitchFamily="18" charset="0"/>
                <a:ea typeface="Times New Roman" panose="02020603050405020304" pitchFamily="18" charset="0"/>
                <a:cs typeface="Times New Roman" panose="02020603050405020304" pitchFamily="18" charset="0"/>
              </a:rPr>
              <a:t>instead</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 of </a:t>
            </a:r>
            <a:r>
              <a:rPr lang="es-CO" altLang="es-ES" sz="2000" b="1" dirty="0">
                <a:latin typeface="Georgia" panose="02040502050405020303" pitchFamily="18" charset="0"/>
                <a:ea typeface="Times New Roman" panose="02020603050405020304" pitchFamily="18" charset="0"/>
                <a:cs typeface="Times New Roman" panose="02020603050405020304" pitchFamily="18" charset="0"/>
              </a:rPr>
              <a:t>'</a:t>
            </a:r>
            <a:r>
              <a:rPr lang="es-CO" altLang="es-ES" sz="2000" b="1" dirty="0" err="1">
                <a:latin typeface="Georgia" panose="02040502050405020303" pitchFamily="18" charset="0"/>
                <a:ea typeface="Times New Roman" panose="02020603050405020304" pitchFamily="18" charset="0"/>
                <a:cs typeface="Times New Roman" panose="02020603050405020304" pitchFamily="18" charset="0"/>
              </a:rPr>
              <a:t>ask</a:t>
            </a:r>
            <a:r>
              <a:rPr lang="es-CO" altLang="es-ES" sz="2000" b="1" dirty="0">
                <a:latin typeface="Georgia" panose="02040502050405020303" pitchFamily="18" charset="0"/>
                <a:ea typeface="Times New Roman" panose="02020603050405020304" pitchFamily="18" charset="0"/>
                <a:cs typeface="Times New Roman" panose="02020603050405020304" pitchFamily="18" charset="0"/>
              </a:rPr>
              <a:t>'</a:t>
            </a:r>
            <a:r>
              <a:rPr lang="es-CO" altLang="es-ES" sz="2000" dirty="0">
                <a:latin typeface="Georgia" panose="02040502050405020303" pitchFamily="18" charset="0"/>
                <a:ea typeface="Times New Roman" panose="02020603050405020304" pitchFamily="18" charset="0"/>
                <a:cs typeface="Times New Roman" panose="02020603050405020304" pitchFamily="18" charset="0"/>
              </a:rPr>
              <a:t>:</a:t>
            </a:r>
            <a:endParaRPr lang="es-ES" altLang="es-ES" sz="2000" dirty="0"/>
          </a:p>
          <a:p>
            <a:pPr lvl="0" defTabSz="914400" eaLnBrk="0" fontAlgn="base" hangingPunct="0">
              <a:spcBef>
                <a:spcPct val="0"/>
              </a:spcBef>
              <a:spcAft>
                <a:spcPct val="0"/>
              </a:spcAft>
              <a:buFontTx/>
              <a:buChar char="•"/>
            </a:pPr>
            <a:r>
              <a:rPr lang="en-US" altLang="es-ES" sz="2000" dirty="0">
                <a:latin typeface="Georgia" panose="02040502050405020303" pitchFamily="18" charset="0"/>
                <a:ea typeface="Times New Roman" panose="02020603050405020304" pitchFamily="18" charset="0"/>
                <a:cs typeface="Times New Roman" panose="02020603050405020304" pitchFamily="18" charset="0"/>
              </a:rPr>
              <a:t>Reported speech: She told me to sit down.</a:t>
            </a:r>
            <a:endParaRPr lang="es-ES" altLang="es-ES" sz="2000" dirty="0"/>
          </a:p>
        </p:txBody>
      </p:sp>
    </p:spTree>
    <p:extLst>
      <p:ext uri="{BB962C8B-B14F-4D97-AF65-F5344CB8AC3E}">
        <p14:creationId xmlns:p14="http://schemas.microsoft.com/office/powerpoint/2010/main" val="2513319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617</Words>
  <Application>Microsoft Office PowerPoint</Application>
  <PresentationFormat>Panorámica</PresentationFormat>
  <Paragraphs>153</Paragraphs>
  <Slides>14</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14</vt:i4>
      </vt:variant>
    </vt:vector>
  </HeadingPairs>
  <TitlesOfParts>
    <vt:vector size="22" baseType="lpstr">
      <vt:lpstr>Arial</vt:lpstr>
      <vt:lpstr>Calibri</vt:lpstr>
      <vt:lpstr>Century Gothic</vt:lpstr>
      <vt:lpstr>Georgia</vt:lpstr>
      <vt:lpstr>Times New Roman</vt:lpstr>
      <vt:lpstr>Wingdings 3</vt:lpstr>
      <vt:lpstr>Espiral</vt:lpstr>
      <vt:lpstr>Documento</vt:lpstr>
      <vt:lpstr> Reported Speech</vt:lpstr>
      <vt:lpstr>Presentación de PowerPoint</vt:lpstr>
      <vt:lpstr>Presentación de PowerPoint</vt:lpstr>
      <vt:lpstr>Practice online</vt:lpstr>
      <vt:lpstr>Reported Questions  WH questions The tense changes and the question word is kept.  The fact is that, once the question is told to someone else, it isn't a question any more it changes to a normal positive sentence.  </vt:lpstr>
      <vt:lpstr>'YES / NO' question  Words like  'if' or 'whether' are used. Direct speech: "Do you like chocolate?" Reported speech: No problem? Here are a few more examples:</vt:lpstr>
      <vt:lpstr>Presentación de PowerPoint</vt:lpstr>
      <vt:lpstr>To report a negative request, use 'not': Direct speech: "Please don't be late." Reported speech: She asked us not to be late.  </vt:lpstr>
      <vt:lpstr>Presentación de PowerPoint</vt:lpstr>
      <vt:lpstr>Time Expressions with Reported Speech time expressions are also changed from direct to reported speech, however it isn't always done, and it depends on when the direct speech is heard and when the reported speech is said.  So, there's no easy conversion. It must be thought about when the direct speech was said.   </vt:lpstr>
      <vt:lpstr>ACTIVITY</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Speech</dc:title>
  <dc:creator>Berta</dc:creator>
  <cp:lastModifiedBy>Berta</cp:lastModifiedBy>
  <cp:revision>10</cp:revision>
  <dcterms:created xsi:type="dcterms:W3CDTF">2016-08-13T03:28:12Z</dcterms:created>
  <dcterms:modified xsi:type="dcterms:W3CDTF">2016-08-30T02:41:30Z</dcterms:modified>
</cp:coreProperties>
</file>